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Override1.xml" ContentType="application/vnd.openxmlformats-officedocument.themeOverr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2"/>
    <p:sldMasterId id="2147483651" r:id="rId3"/>
    <p:sldMasterId id="2147483652" r:id="rId4"/>
    <p:sldMasterId id="2147483653" r:id="rId5"/>
  </p:sldMasterIdLst>
  <p:notesMasterIdLst>
    <p:notesMasterId r:id="rId15"/>
  </p:notesMasterIdLst>
  <p:handoutMasterIdLst>
    <p:handoutMasterId r:id="rId16"/>
  </p:handoutMasterIdLst>
  <p:sldIdLst>
    <p:sldId id="256" r:id="rId6"/>
    <p:sldId id="259" r:id="rId7"/>
    <p:sldId id="261" r:id="rId8"/>
    <p:sldId id="264" r:id="rId9"/>
    <p:sldId id="260" r:id="rId10"/>
    <p:sldId id="266" r:id="rId11"/>
    <p:sldId id="267" r:id="rId12"/>
    <p:sldId id="268" r:id="rId13"/>
    <p:sldId id="276" r:id="rId14"/>
  </p:sldIdLst>
  <p:sldSz cx="9144000" cy="6858000" type="screen4x3"/>
  <p:notesSz cx="6797675" cy="9926638"/>
  <p:custDataLst>
    <p:tags r:id="rId17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4E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1" autoAdjust="0"/>
    <p:restoredTop sz="94614" autoAdjust="0"/>
  </p:normalViewPr>
  <p:slideViewPr>
    <p:cSldViewPr>
      <p:cViewPr>
        <p:scale>
          <a:sx n="80" d="100"/>
          <a:sy n="80" d="100"/>
        </p:scale>
        <p:origin x="-1224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9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0E3A40-7AC8-4747-8722-C93F64D79EE8}" type="datetimeFigureOut">
              <a:rPr lang="de-DE" smtClean="0"/>
              <a:t>03.06.2015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84F5B-43C8-4A72-8500-03282BCE84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3000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7E8C1-4E10-4714-981B-5D34D2807940}" type="datetimeFigureOut">
              <a:rPr lang="de-DE" smtClean="0"/>
              <a:t>03.06.2015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DD21F-1429-47EC-BD0E-843C9A4D9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0679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D21F-1429-47EC-BD0E-843C9A4D9503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289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898775"/>
            <a:ext cx="6765925" cy="1265238"/>
          </a:xfrm>
        </p:spPr>
        <p:txBody>
          <a:bodyPr lIns="91440" rIns="0" anchor="b">
            <a:spAutoFit/>
          </a:bodyPr>
          <a:lstStyle>
            <a:lvl1pPr algn="r"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292600"/>
            <a:ext cx="6761163" cy="655638"/>
          </a:xfrm>
        </p:spPr>
        <p:txBody>
          <a:bodyPr lIns="91440" rIns="0">
            <a:spAutoFit/>
          </a:bodyPr>
          <a:lstStyle>
            <a:lvl1pPr marL="0" indent="0" algn="r">
              <a:defRPr sz="20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774233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4709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6075" y="1125538"/>
            <a:ext cx="1908175" cy="43926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71550" y="1125538"/>
            <a:ext cx="5572125" cy="439261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6577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550" y="1125538"/>
            <a:ext cx="76327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971550" y="2709863"/>
            <a:ext cx="7632700" cy="13271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971550" y="4189413"/>
            <a:ext cx="7632700" cy="13287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7465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550" y="1125538"/>
            <a:ext cx="76327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971550" y="2709863"/>
            <a:ext cx="3740150" cy="28082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64100" y="2709863"/>
            <a:ext cx="3740150" cy="28082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190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310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5853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02118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71550" y="2708275"/>
            <a:ext cx="3709988" cy="2808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33938" y="2708275"/>
            <a:ext cx="3709987" cy="2808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12875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461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550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74441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9661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300515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328957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1043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1625" y="1196975"/>
            <a:ext cx="1892300" cy="43195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71550" y="1196975"/>
            <a:ext cx="5527675" cy="431958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0345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87031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78558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057998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71550" y="2636838"/>
            <a:ext cx="3740150" cy="3313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64100" y="2636838"/>
            <a:ext cx="3740150" cy="3313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1357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308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294072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65934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49657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301507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01218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1418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6075" y="1125538"/>
            <a:ext cx="1908175" cy="48244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71550" y="1125538"/>
            <a:ext cx="5572125" cy="482441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333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3834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821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217977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71550" y="2636838"/>
            <a:ext cx="3703638" cy="15128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27588" y="2636838"/>
            <a:ext cx="3705225" cy="15128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4839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71550" y="2709863"/>
            <a:ext cx="3740150" cy="2808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64100" y="2709863"/>
            <a:ext cx="3740150" cy="2808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11482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4858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44527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79371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953092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765207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378358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43688" y="1196975"/>
            <a:ext cx="1889125" cy="2952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71550" y="1196975"/>
            <a:ext cx="5519738" cy="29527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84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0907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083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74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3398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62611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125538"/>
            <a:ext cx="7632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2709863"/>
            <a:ext cx="7632700" cy="280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>
          <a:solidFill>
            <a:srgbClr val="0A4E78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>
          <a:solidFill>
            <a:srgbClr val="0A4E78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rgbClr val="0A4E78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rgbClr val="0A4E78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rgbClr val="0A4E78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rgbClr val="0A4E78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rgbClr val="0A4E78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rgbClr val="0A4E78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rgbClr val="0A4E78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196975"/>
            <a:ext cx="75612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2708275"/>
            <a:ext cx="7572375" cy="280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>
          <a:solidFill>
            <a:srgbClr val="0A4E7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2636838"/>
            <a:ext cx="7632700" cy="331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125538"/>
            <a:ext cx="7632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rgbClr val="0A4E7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rgbClr val="0A4E78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2636838"/>
            <a:ext cx="7561263" cy="151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1. Textmasterformate durch Klicken bearbeiten</a:t>
            </a:r>
          </a:p>
          <a:p>
            <a:pPr lvl="2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196975"/>
            <a:ext cx="75612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i="1">
          <a:solidFill>
            <a:srgbClr val="0A4E78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tabLst>
          <a:tab pos="180975" algn="l"/>
        </a:tabLst>
        <a:defRPr sz="1600" b="1">
          <a:solidFill>
            <a:srgbClr val="0A4E78"/>
          </a:solidFill>
          <a:latin typeface="+mn-lt"/>
          <a:ea typeface="+mn-ea"/>
          <a:cs typeface="+mn-cs"/>
        </a:defRPr>
      </a:lvl1pPr>
      <a:lvl2pPr marL="180975" indent="-1588" algn="l" rtl="0" eaLnBrk="0" fontAlgn="base" hangingPunct="0">
        <a:spcBef>
          <a:spcPct val="20000"/>
        </a:spcBef>
        <a:spcAft>
          <a:spcPct val="0"/>
        </a:spcAft>
        <a:buAutoNum type="arabicPeriod"/>
        <a:tabLst>
          <a:tab pos="180975" algn="l"/>
        </a:tabLst>
        <a:defRPr sz="1600" b="1">
          <a:solidFill>
            <a:srgbClr val="0A4E78"/>
          </a:solidFill>
          <a:latin typeface="+mn-lt"/>
          <a:cs typeface="+mn-cs"/>
        </a:defRPr>
      </a:lvl2pPr>
      <a:lvl3pPr marL="534988" indent="-174625" algn="l" rtl="0" eaLnBrk="0" fontAlgn="base" hangingPunct="0">
        <a:spcBef>
          <a:spcPct val="20000"/>
        </a:spcBef>
        <a:spcAft>
          <a:spcPct val="0"/>
        </a:spcAft>
        <a:buChar char="•"/>
        <a:tabLst>
          <a:tab pos="180975" algn="l"/>
        </a:tabLst>
        <a:defRPr sz="1400">
          <a:solidFill>
            <a:schemeClr val="tx1"/>
          </a:solidFill>
          <a:latin typeface="+mn-lt"/>
          <a:cs typeface="+mn-cs"/>
        </a:defRPr>
      </a:lvl3pPr>
      <a:lvl4pPr marL="2114550" indent="-381000" algn="l" rtl="0" eaLnBrk="0" fontAlgn="base" hangingPunct="0">
        <a:spcBef>
          <a:spcPct val="20000"/>
        </a:spcBef>
        <a:spcAft>
          <a:spcPct val="0"/>
        </a:spcAft>
        <a:buChar char="•"/>
        <a:tabLst>
          <a:tab pos="180975" algn="l"/>
        </a:tabLst>
        <a:defRPr sz="2000">
          <a:solidFill>
            <a:schemeClr val="tx1"/>
          </a:solidFill>
          <a:latin typeface="+mn-lt"/>
          <a:cs typeface="+mn-cs"/>
        </a:defRPr>
      </a:lvl4pPr>
      <a:lvl5pPr marL="2674938" indent="-3810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180975" algn="l"/>
        </a:tabLst>
        <a:defRPr sz="2000">
          <a:solidFill>
            <a:schemeClr val="tx1"/>
          </a:solidFill>
          <a:latin typeface="+mn-lt"/>
          <a:cs typeface="+mn-cs"/>
        </a:defRPr>
      </a:lvl5pPr>
      <a:lvl6pPr marL="3132138" indent="-381000" algn="l" rtl="0" fontAlgn="base">
        <a:spcBef>
          <a:spcPct val="20000"/>
        </a:spcBef>
        <a:spcAft>
          <a:spcPct val="0"/>
        </a:spcAft>
        <a:buChar char="»"/>
        <a:tabLst>
          <a:tab pos="180975" algn="l"/>
        </a:tabLst>
        <a:defRPr sz="2000">
          <a:solidFill>
            <a:schemeClr val="tx1"/>
          </a:solidFill>
          <a:latin typeface="+mn-lt"/>
          <a:cs typeface="+mn-cs"/>
        </a:defRPr>
      </a:lvl6pPr>
      <a:lvl7pPr marL="3589338" indent="-381000" algn="l" rtl="0" fontAlgn="base">
        <a:spcBef>
          <a:spcPct val="20000"/>
        </a:spcBef>
        <a:spcAft>
          <a:spcPct val="0"/>
        </a:spcAft>
        <a:buChar char="»"/>
        <a:tabLst>
          <a:tab pos="180975" algn="l"/>
        </a:tabLst>
        <a:defRPr sz="2000">
          <a:solidFill>
            <a:schemeClr val="tx1"/>
          </a:solidFill>
          <a:latin typeface="+mn-lt"/>
          <a:cs typeface="+mn-cs"/>
        </a:defRPr>
      </a:lvl7pPr>
      <a:lvl8pPr marL="4046538" indent="-381000" algn="l" rtl="0" fontAlgn="base">
        <a:spcBef>
          <a:spcPct val="20000"/>
        </a:spcBef>
        <a:spcAft>
          <a:spcPct val="0"/>
        </a:spcAft>
        <a:buChar char="»"/>
        <a:tabLst>
          <a:tab pos="180975" algn="l"/>
        </a:tabLst>
        <a:defRPr sz="2000">
          <a:solidFill>
            <a:schemeClr val="tx1"/>
          </a:solidFill>
          <a:latin typeface="+mn-lt"/>
          <a:cs typeface="+mn-cs"/>
        </a:defRPr>
      </a:lvl8pPr>
      <a:lvl9pPr marL="4503738" indent="-381000" algn="l" rtl="0" fontAlgn="base">
        <a:spcBef>
          <a:spcPct val="20000"/>
        </a:spcBef>
        <a:spcAft>
          <a:spcPct val="0"/>
        </a:spcAft>
        <a:buChar char="»"/>
        <a:tabLst>
          <a:tab pos="180975" algn="l"/>
        </a:tabLs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esf@stmas.bayern.de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4.jpeg"/><Relationship Id="rId4" Type="http://schemas.openxmlformats.org/officeDocument/2006/relationships/hyperlink" Target="http://www.esf.bayern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3284984"/>
            <a:ext cx="7699333" cy="538609"/>
          </a:xfrm>
        </p:spPr>
        <p:txBody>
          <a:bodyPr/>
          <a:lstStyle/>
          <a:p>
            <a:r>
              <a:rPr lang="de-DE" altLang="de-DE" sz="3200" dirty="0" smtClean="0"/>
              <a:t>Europäischer Sozialfonds 2014 - 2020</a:t>
            </a:r>
            <a:endParaRPr lang="de-DE" altLang="de-DE" sz="32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96226" y="3933056"/>
            <a:ext cx="7335673" cy="415498"/>
          </a:xfrm>
        </p:spPr>
        <p:txBody>
          <a:bodyPr/>
          <a:lstStyle/>
          <a:p>
            <a:r>
              <a:rPr lang="de-DE" altLang="de-DE" sz="2400" dirty="0" smtClean="0"/>
              <a:t>Perspektiven in  Bayern – Perspektiven in Europa</a:t>
            </a:r>
          </a:p>
        </p:txBody>
      </p:sp>
      <p:pic>
        <p:nvPicPr>
          <p:cNvPr id="3" name="Grafik 2" descr="ESF in Bayern. Wir investieren in Menschen." title="Logo ES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98" y="5877272"/>
            <a:ext cx="1957730" cy="8375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632700" cy="431254"/>
          </a:xfrm>
        </p:spPr>
        <p:txBody>
          <a:bodyPr/>
          <a:lstStyle/>
          <a:p>
            <a:r>
              <a:rPr lang="de-DE" sz="2600" b="1" dirty="0" smtClean="0">
                <a:latin typeface="+mn-lt"/>
              </a:rPr>
              <a:t>ESF – Investition in Ihre Zukunft</a:t>
            </a:r>
            <a:br>
              <a:rPr lang="de-DE" sz="2600" b="1" dirty="0" smtClean="0">
                <a:latin typeface="+mn-lt"/>
              </a:rPr>
            </a:br>
            <a:endParaRPr lang="de-DE" sz="2600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1556792"/>
            <a:ext cx="7848872" cy="4752528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de-DE" b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b="1" dirty="0" smtClean="0"/>
              <a:t>Der </a:t>
            </a:r>
            <a:r>
              <a:rPr lang="de-DE" b="1" dirty="0"/>
              <a:t>Europäische Sozialfonds (ESF) </a:t>
            </a:r>
            <a:r>
              <a:rPr lang="de-DE" dirty="0"/>
              <a:t>ist </a:t>
            </a:r>
            <a:r>
              <a:rPr lang="de-DE" dirty="0" smtClean="0"/>
              <a:t>das wichtigste Instrument zur Förderung der Beschäftigung in Europa mit Mitteln </a:t>
            </a:r>
            <a:r>
              <a:rPr lang="de-DE" dirty="0"/>
              <a:t>in Höhe von </a:t>
            </a:r>
            <a:r>
              <a:rPr lang="de-DE" b="1" dirty="0"/>
              <a:t>mehr als 80 Mrd. Euro </a:t>
            </a:r>
            <a:r>
              <a:rPr lang="de-DE" dirty="0"/>
              <a:t>(2014 – 2020</a:t>
            </a:r>
            <a:r>
              <a:rPr lang="de-DE" dirty="0" smtClean="0"/>
              <a:t>).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de-DE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 smtClean="0"/>
              <a:t>Der ESF verhilft </a:t>
            </a:r>
            <a:r>
              <a:rPr lang="de-DE" b="1" dirty="0" smtClean="0"/>
              <a:t>Menschen </a:t>
            </a:r>
          </a:p>
          <a:p>
            <a:pPr marL="685800"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de-DE" dirty="0" smtClean="0"/>
              <a:t>zu </a:t>
            </a:r>
            <a:r>
              <a:rPr lang="de-DE" b="1" dirty="0"/>
              <a:t>besseren</a:t>
            </a:r>
            <a:r>
              <a:rPr lang="de-DE" dirty="0"/>
              <a:t> </a:t>
            </a:r>
            <a:r>
              <a:rPr lang="de-DE" b="1" dirty="0" smtClean="0"/>
              <a:t>Arbeitsplätzen, </a:t>
            </a:r>
          </a:p>
          <a:p>
            <a:pPr marL="685800"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de-DE" b="1" dirty="0" smtClean="0"/>
              <a:t>zu allgemeiner </a:t>
            </a:r>
            <a:r>
              <a:rPr lang="de-DE" b="1" dirty="0"/>
              <a:t>und </a:t>
            </a:r>
            <a:r>
              <a:rPr lang="de-DE" b="1" dirty="0" smtClean="0"/>
              <a:t>beruflicher Bildung </a:t>
            </a:r>
            <a:r>
              <a:rPr lang="de-DE" dirty="0" smtClean="0"/>
              <a:t> </a:t>
            </a:r>
            <a:r>
              <a:rPr lang="de-DE" dirty="0"/>
              <a:t>und </a:t>
            </a:r>
            <a:endParaRPr lang="de-DE" dirty="0" smtClean="0"/>
          </a:p>
          <a:p>
            <a:pPr marL="685800"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de-DE" dirty="0" smtClean="0"/>
              <a:t>unterstützt sie bei der </a:t>
            </a:r>
            <a:r>
              <a:rPr lang="de-DE" b="1" dirty="0" smtClean="0"/>
              <a:t>so­zia­len </a:t>
            </a:r>
            <a:r>
              <a:rPr lang="de-DE" b="1" dirty="0"/>
              <a:t>In­te­gra­ti­on</a:t>
            </a:r>
            <a:r>
              <a:rPr lang="de-DE" dirty="0"/>
              <a:t>. </a:t>
            </a:r>
            <a:endParaRPr lang="de-DE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de-DE" dirty="0"/>
          </a:p>
          <a:p>
            <a:pPr marL="0" indent="0">
              <a:lnSpc>
                <a:spcPct val="150000"/>
              </a:lnSpc>
            </a:pPr>
            <a:endParaRPr lang="de-DE" dirty="0"/>
          </a:p>
        </p:txBody>
      </p:sp>
      <p:pic>
        <p:nvPicPr>
          <p:cNvPr id="4" name="Grafik 3" descr="Europäische Union. Europäischer Sozialfonds." title="Logo ES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805264"/>
            <a:ext cx="992052" cy="9087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754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776864" cy="503262"/>
          </a:xfrm>
        </p:spPr>
        <p:txBody>
          <a:bodyPr/>
          <a:lstStyle/>
          <a:p>
            <a:r>
              <a:rPr lang="de-DE" sz="2600" b="1" dirty="0" smtClean="0">
                <a:latin typeface="+mn-lt"/>
              </a:rPr>
              <a:t>Europa 2020-Strategie</a:t>
            </a:r>
            <a:r>
              <a:rPr lang="de-DE" b="1" dirty="0">
                <a:latin typeface="+mn-lt"/>
              </a:rPr>
              <a:t/>
            </a:r>
            <a:br>
              <a:rPr lang="de-DE" b="1" dirty="0">
                <a:latin typeface="+mn-lt"/>
              </a:rPr>
            </a:br>
            <a:endParaRPr lang="de-DE" b="1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772816"/>
            <a:ext cx="7632700" cy="3888432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 smtClean="0"/>
              <a:t>Der ESF richtet sich nach den Zielen der </a:t>
            </a:r>
            <a:r>
              <a:rPr lang="de-DE" b="1" dirty="0" smtClean="0"/>
              <a:t>Europa 2020-Strategie: </a:t>
            </a:r>
            <a:endParaRPr lang="de-DE" b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de-DE" b="1" dirty="0" smtClean="0"/>
          </a:p>
          <a:p>
            <a:pPr marL="685800" lvl="1">
              <a:buFont typeface="Wingdings" panose="05000000000000000000" pitchFamily="2" charset="2"/>
              <a:buChar char="v"/>
            </a:pPr>
            <a:r>
              <a:rPr lang="de-DE" dirty="0" smtClean="0"/>
              <a:t>75 </a:t>
            </a:r>
            <a:r>
              <a:rPr lang="de-DE" dirty="0"/>
              <a:t>Prozent der Menschen </a:t>
            </a:r>
            <a:r>
              <a:rPr lang="de-DE" dirty="0" smtClean="0"/>
              <a:t>sollen </a:t>
            </a:r>
            <a:r>
              <a:rPr lang="de-DE" dirty="0"/>
              <a:t>in Arbeit stehen</a:t>
            </a:r>
            <a:r>
              <a:rPr lang="de-DE" dirty="0" smtClean="0"/>
              <a:t>.</a:t>
            </a:r>
          </a:p>
          <a:p>
            <a:pPr marL="685800" lvl="1">
              <a:buFont typeface="Wingdings" panose="05000000000000000000" pitchFamily="2" charset="2"/>
              <a:buChar char="v"/>
            </a:pPr>
            <a:endParaRPr lang="de-DE" dirty="0" smtClean="0"/>
          </a:p>
          <a:p>
            <a:pPr marL="685800" lvl="1">
              <a:buFont typeface="Wingdings" panose="05000000000000000000" pitchFamily="2" charset="2"/>
              <a:buChar char="v"/>
            </a:pPr>
            <a:r>
              <a:rPr lang="de-DE" dirty="0" smtClean="0"/>
              <a:t>Der </a:t>
            </a:r>
            <a:r>
              <a:rPr lang="de-DE" dirty="0"/>
              <a:t>Anteil der </a:t>
            </a:r>
            <a:r>
              <a:rPr lang="de-DE" b="1" dirty="0" err="1"/>
              <a:t>Schulabbrecher</a:t>
            </a:r>
            <a:r>
              <a:rPr lang="de-DE" dirty="0"/>
              <a:t> soll </a:t>
            </a:r>
            <a:r>
              <a:rPr lang="de-DE" dirty="0" smtClean="0"/>
              <a:t>weniger als </a:t>
            </a:r>
            <a:r>
              <a:rPr lang="de-DE" b="1" dirty="0"/>
              <a:t>10 %</a:t>
            </a:r>
            <a:r>
              <a:rPr lang="de-DE" dirty="0"/>
              <a:t> </a:t>
            </a:r>
            <a:r>
              <a:rPr lang="de-DE" dirty="0" smtClean="0"/>
              <a:t>sein </a:t>
            </a:r>
            <a:r>
              <a:rPr lang="de-DE" dirty="0"/>
              <a:t>und </a:t>
            </a:r>
            <a:r>
              <a:rPr lang="de-DE" b="1" dirty="0" smtClean="0"/>
              <a:t>40%</a:t>
            </a:r>
            <a:r>
              <a:rPr lang="de-DE" dirty="0" smtClean="0"/>
              <a:t> </a:t>
            </a:r>
            <a:r>
              <a:rPr lang="de-DE" dirty="0"/>
              <a:t>der jungen Menschen sollen eine </a:t>
            </a:r>
            <a:r>
              <a:rPr lang="de-DE" b="1" dirty="0"/>
              <a:t>Hochschulausbildung oder eine gleichwertige Ausbildung</a:t>
            </a:r>
            <a:r>
              <a:rPr lang="de-DE" dirty="0"/>
              <a:t> absolvieren</a:t>
            </a:r>
            <a:r>
              <a:rPr lang="de-DE" dirty="0" smtClean="0"/>
              <a:t>.</a:t>
            </a:r>
          </a:p>
          <a:p>
            <a:pPr marL="685800" lvl="1">
              <a:buFont typeface="Wingdings" panose="05000000000000000000" pitchFamily="2" charset="2"/>
              <a:buChar char="v"/>
            </a:pPr>
            <a:endParaRPr lang="de-DE" dirty="0" smtClean="0"/>
          </a:p>
          <a:p>
            <a:pPr marL="685800" lvl="1">
              <a:buFont typeface="Wingdings" panose="05000000000000000000" pitchFamily="2" charset="2"/>
              <a:buChar char="v"/>
            </a:pPr>
            <a:r>
              <a:rPr lang="de-DE" dirty="0" smtClean="0"/>
              <a:t>In Europa sollen </a:t>
            </a:r>
            <a:r>
              <a:rPr lang="de-DE" b="1" dirty="0" smtClean="0"/>
              <a:t>20 </a:t>
            </a:r>
            <a:r>
              <a:rPr lang="de-DE" b="1" dirty="0"/>
              <a:t>Millionen weniger Menschen </a:t>
            </a:r>
            <a:r>
              <a:rPr lang="de-DE" dirty="0"/>
              <a:t>als bisher </a:t>
            </a:r>
            <a:r>
              <a:rPr lang="de-DE" dirty="0" smtClean="0"/>
              <a:t>von </a:t>
            </a:r>
            <a:r>
              <a:rPr lang="de-DE" dirty="0"/>
              <a:t>Armut bedroht sein.</a:t>
            </a:r>
          </a:p>
          <a:p>
            <a:pPr marL="685800"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de-DE" dirty="0"/>
          </a:p>
        </p:txBody>
      </p:sp>
      <p:pic>
        <p:nvPicPr>
          <p:cNvPr id="4" name="Grafik 3" descr="Europäische Union. Europäischer Sozialfonds." title="ESF-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805264"/>
            <a:ext cx="992052" cy="9087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5536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550" y="1125538"/>
            <a:ext cx="7632700" cy="503262"/>
          </a:xfrm>
        </p:spPr>
        <p:txBody>
          <a:bodyPr/>
          <a:lstStyle/>
          <a:p>
            <a:r>
              <a:rPr lang="de-DE" sz="2600" b="1" dirty="0" smtClean="0">
                <a:latin typeface="+mn-lt"/>
              </a:rPr>
              <a:t>ESF </a:t>
            </a:r>
            <a:r>
              <a:rPr lang="de-DE" sz="2600" b="1" dirty="0">
                <a:latin typeface="+mn-lt"/>
              </a:rPr>
              <a:t>in </a:t>
            </a:r>
            <a:r>
              <a:rPr lang="de-DE" sz="2600" b="1" dirty="0" smtClean="0">
                <a:latin typeface="+mn-lt"/>
              </a:rPr>
              <a:t>Bayern – Wir investieren in Menschen</a:t>
            </a:r>
            <a:r>
              <a:rPr lang="de-DE" sz="2600" b="1" dirty="0">
                <a:latin typeface="+mn-lt"/>
              </a:rPr>
              <a:t/>
            </a:r>
            <a:br>
              <a:rPr lang="de-DE" sz="2600" b="1" dirty="0">
                <a:latin typeface="+mn-lt"/>
              </a:rPr>
            </a:br>
            <a:endParaRPr lang="de-DE" sz="2600" b="1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844824"/>
            <a:ext cx="7632700" cy="3816424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 smtClean="0"/>
              <a:t>Zwischen 2014-2020 werden </a:t>
            </a:r>
            <a:r>
              <a:rPr lang="de-DE" dirty="0"/>
              <a:t>im Freistaat Bayern </a:t>
            </a:r>
            <a:r>
              <a:rPr lang="de-DE" dirty="0" smtClean="0"/>
              <a:t>rund </a:t>
            </a:r>
            <a:r>
              <a:rPr lang="de-DE" b="1" dirty="0" smtClean="0"/>
              <a:t>600 </a:t>
            </a:r>
            <a:r>
              <a:rPr lang="de-DE" b="1" dirty="0"/>
              <a:t>Millionen Euro für Arbeitsmarkt- und Qualifizierungsprojekte </a:t>
            </a:r>
            <a:r>
              <a:rPr lang="de-DE" dirty="0"/>
              <a:t>investiert. </a:t>
            </a:r>
            <a:endParaRPr lang="de-DE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 smtClean="0"/>
              <a:t>Rund </a:t>
            </a:r>
            <a:r>
              <a:rPr lang="de-DE" dirty="0"/>
              <a:t>die Hälfte der Kosten (bis zu </a:t>
            </a:r>
            <a:r>
              <a:rPr lang="de-DE" dirty="0" smtClean="0"/>
              <a:t>298 </a:t>
            </a:r>
            <a:r>
              <a:rPr lang="de-DE" dirty="0"/>
              <a:t>Millionen Euro) können vom </a:t>
            </a:r>
            <a:r>
              <a:rPr lang="de-DE" b="1" dirty="0"/>
              <a:t>ESF</a:t>
            </a:r>
            <a:r>
              <a:rPr lang="de-DE" dirty="0"/>
              <a:t> getragen werden. </a:t>
            </a:r>
            <a:endParaRPr lang="de-DE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 smtClean="0"/>
              <a:t>In </a:t>
            </a:r>
            <a:r>
              <a:rPr lang="de-DE" dirty="0"/>
              <a:t>Bayern gibt es drei </a:t>
            </a:r>
            <a:r>
              <a:rPr lang="de-DE" dirty="0" smtClean="0"/>
              <a:t>ESF-Schwerpunkte:</a:t>
            </a:r>
          </a:p>
          <a:p>
            <a:pPr marL="685800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1" dirty="0" smtClean="0"/>
              <a:t>Beschäftigung fördern;</a:t>
            </a:r>
          </a:p>
          <a:p>
            <a:pPr marL="685800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1" dirty="0" smtClean="0"/>
              <a:t>Armut bekämpfen;</a:t>
            </a:r>
          </a:p>
          <a:p>
            <a:pPr marL="685800"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1" dirty="0"/>
              <a:t>i</a:t>
            </a:r>
            <a:r>
              <a:rPr lang="de-DE" b="1" dirty="0" smtClean="0"/>
              <a:t>n Bildung investieren.</a:t>
            </a:r>
            <a:endParaRPr lang="de-DE" b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de-DE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de-DE" dirty="0"/>
          </a:p>
        </p:txBody>
      </p:sp>
      <p:pic>
        <p:nvPicPr>
          <p:cNvPr id="4" name="Grafik 3" descr="Europäische Union. Europäischer Sozialfonds." title="ESF-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805264"/>
            <a:ext cx="992052" cy="9087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3417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981522"/>
            <a:ext cx="7632700" cy="503262"/>
          </a:xfrm>
        </p:spPr>
        <p:txBody>
          <a:bodyPr/>
          <a:lstStyle/>
          <a:p>
            <a:r>
              <a:rPr lang="de-DE" sz="2600" b="1" dirty="0">
                <a:latin typeface="+mn-lt"/>
              </a:rPr>
              <a:t>ESF in Bayern – Wir investieren in Menschen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772816"/>
            <a:ext cx="7704856" cy="439248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 smtClean="0"/>
              <a:t>Arbeitnehmer/innen </a:t>
            </a:r>
            <a:r>
              <a:rPr lang="de-DE" dirty="0"/>
              <a:t>und Unternehmen im Wandel unterstützen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 smtClean="0"/>
              <a:t>Qualifikationen </a:t>
            </a:r>
            <a:r>
              <a:rPr lang="de-DE" dirty="0"/>
              <a:t>verbessern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 smtClean="0"/>
              <a:t>Chancengleichheit </a:t>
            </a:r>
            <a:r>
              <a:rPr lang="de-DE" dirty="0"/>
              <a:t>für Frauen und Männer fördern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 smtClean="0"/>
              <a:t>Chancen </a:t>
            </a:r>
            <a:r>
              <a:rPr lang="de-DE" dirty="0"/>
              <a:t>für alle Altersgruppen erhöhen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/>
              <a:t>Jugendarbeitslosigkeit bekämpfen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 smtClean="0"/>
              <a:t>Diskriminierung </a:t>
            </a:r>
            <a:r>
              <a:rPr lang="de-DE" dirty="0"/>
              <a:t>bekämpfen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 smtClean="0"/>
              <a:t>Soziale </a:t>
            </a:r>
            <a:r>
              <a:rPr lang="de-DE" dirty="0"/>
              <a:t>Eingliederung unterstützen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 smtClean="0"/>
              <a:t>Mehr </a:t>
            </a:r>
            <a:r>
              <a:rPr lang="de-DE" dirty="0"/>
              <a:t>und bessere Arbeitsplätze schaffen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de-DE" dirty="0" smtClean="0"/>
              <a:t> Förderung von sozialen Innovationen</a:t>
            </a:r>
            <a:endParaRPr lang="de-DE" dirty="0"/>
          </a:p>
        </p:txBody>
      </p:sp>
      <p:pic>
        <p:nvPicPr>
          <p:cNvPr id="4" name="Grafik 3" descr="Europäische Union. Europäischer Sozialfonds." title="ESF-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805264"/>
            <a:ext cx="992052" cy="9087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744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632898" cy="648072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Ziel </a:t>
            </a:r>
            <a:r>
              <a:rPr lang="de-DE" b="1" dirty="0">
                <a:latin typeface="+mn-lt"/>
              </a:rPr>
              <a:t>A: </a:t>
            </a:r>
            <a:r>
              <a:rPr lang="de-DE" sz="2600" dirty="0" smtClean="0">
                <a:latin typeface="+mn-lt"/>
              </a:rPr>
              <a:t>Beschäftigung fördern.</a:t>
            </a:r>
            <a:endParaRPr lang="de-DE" sz="2600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04856" cy="3816424"/>
          </a:xfrm>
        </p:spPr>
        <p:txBody>
          <a:bodyPr/>
          <a:lstStyle/>
          <a:p>
            <a:pPr indent="0"/>
            <a:r>
              <a:rPr lang="de-DE" dirty="0" smtClean="0">
                <a:ea typeface="+mj-ea"/>
                <a:cs typeface="+mj-cs"/>
              </a:rPr>
              <a:t>Beispiel: Ausbildungsinitiative </a:t>
            </a:r>
            <a:r>
              <a:rPr lang="de-DE" sz="2000" b="1" i="1" dirty="0" smtClean="0">
                <a:ea typeface="+mj-ea"/>
                <a:cs typeface="+mj-cs"/>
              </a:rPr>
              <a:t>Fit </a:t>
            </a:r>
            <a:r>
              <a:rPr lang="de-DE" sz="2000" b="1" i="1" dirty="0" err="1" smtClean="0">
                <a:ea typeface="+mj-ea"/>
                <a:cs typeface="+mj-cs"/>
              </a:rPr>
              <a:t>for</a:t>
            </a:r>
            <a:r>
              <a:rPr lang="de-DE" sz="2000" b="1" i="1" dirty="0" smtClean="0">
                <a:ea typeface="+mj-ea"/>
                <a:cs typeface="+mj-cs"/>
              </a:rPr>
              <a:t> Work</a:t>
            </a:r>
          </a:p>
          <a:p>
            <a:pPr indent="0"/>
            <a:endParaRPr lang="de-DE" sz="2000" b="1" i="1" dirty="0">
              <a:ea typeface="+mj-ea"/>
              <a:cs typeface="+mj-cs"/>
            </a:endParaRPr>
          </a:p>
          <a:p>
            <a:pPr marL="628650" indent="-285750">
              <a:buFont typeface="Wingdings" panose="05000000000000000000" pitchFamily="2" charset="2"/>
              <a:buChar char="ü"/>
            </a:pPr>
            <a:r>
              <a:rPr lang="de-DE" dirty="0"/>
              <a:t>Ziel : Förderung der </a:t>
            </a:r>
            <a:r>
              <a:rPr lang="de-DE" b="1" dirty="0"/>
              <a:t>betrieblichen Ausbildung</a:t>
            </a:r>
            <a:r>
              <a:rPr lang="de-DE" dirty="0"/>
              <a:t> von marktbenachteiligten Jugendlichen </a:t>
            </a:r>
            <a:endParaRPr lang="de-DE" dirty="0" smtClean="0"/>
          </a:p>
          <a:p>
            <a:pPr marL="628650" indent="-285750">
              <a:buFont typeface="Wingdings" panose="05000000000000000000" pitchFamily="2" charset="2"/>
              <a:buChar char="ü"/>
            </a:pPr>
            <a:endParaRPr lang="de-DE" dirty="0"/>
          </a:p>
          <a:p>
            <a:pPr marL="628650" indent="-285750">
              <a:buFont typeface="Wingdings" panose="05000000000000000000" pitchFamily="2" charset="2"/>
              <a:buChar char="ü"/>
            </a:pPr>
            <a:r>
              <a:rPr lang="de-DE" dirty="0" smtClean="0"/>
              <a:t>Förderung von Betrieben,</a:t>
            </a:r>
          </a:p>
          <a:p>
            <a:pPr marL="1028700" lvl="1">
              <a:buFont typeface="Wingdings" panose="05000000000000000000" pitchFamily="2" charset="2"/>
              <a:buChar char="v"/>
            </a:pPr>
            <a:r>
              <a:rPr lang="de-DE" dirty="0" smtClean="0"/>
              <a:t>die </a:t>
            </a:r>
            <a:r>
              <a:rPr lang="de-DE" dirty="0"/>
              <a:t>zusätzliche </a:t>
            </a:r>
            <a:r>
              <a:rPr lang="de-DE" dirty="0" smtClean="0"/>
              <a:t>Ausbildungsplätze </a:t>
            </a:r>
            <a:r>
              <a:rPr lang="de-DE" dirty="0"/>
              <a:t>anbieten, </a:t>
            </a:r>
            <a:endParaRPr lang="de-DE" dirty="0" smtClean="0"/>
          </a:p>
          <a:p>
            <a:pPr marL="1028700" lvl="1">
              <a:buFont typeface="Wingdings" panose="05000000000000000000" pitchFamily="2" charset="2"/>
              <a:buChar char="v"/>
            </a:pPr>
            <a:r>
              <a:rPr lang="de-DE" dirty="0" smtClean="0"/>
              <a:t>die </a:t>
            </a:r>
            <a:r>
              <a:rPr lang="de-DE" dirty="0"/>
              <a:t>erstmalig oder </a:t>
            </a:r>
            <a:endParaRPr lang="de-DE" dirty="0" smtClean="0"/>
          </a:p>
          <a:p>
            <a:pPr marL="1028700" lvl="1">
              <a:buFont typeface="Wingdings" panose="05000000000000000000" pitchFamily="2" charset="2"/>
              <a:buChar char="v"/>
            </a:pPr>
            <a:r>
              <a:rPr lang="de-DE" dirty="0" smtClean="0"/>
              <a:t>in </a:t>
            </a:r>
            <a:r>
              <a:rPr lang="de-DE" dirty="0"/>
              <a:t>Teilzeit </a:t>
            </a:r>
            <a:r>
              <a:rPr lang="de-DE" dirty="0" smtClean="0"/>
              <a:t>ausbilden.</a:t>
            </a:r>
          </a:p>
          <a:p>
            <a:pPr marL="628650" indent="-285750">
              <a:buFont typeface="Wingdings" panose="05000000000000000000" pitchFamily="2" charset="2"/>
              <a:buChar char="ü"/>
            </a:pPr>
            <a:endParaRPr lang="de-DE" dirty="0"/>
          </a:p>
          <a:p>
            <a:pPr marL="628650" indent="-285750">
              <a:buFont typeface="Wingdings" panose="05000000000000000000" pitchFamily="2" charset="2"/>
              <a:buChar char="ü"/>
            </a:pPr>
            <a:r>
              <a:rPr lang="de-DE" dirty="0"/>
              <a:t>In der Förderperiode 2007-2014 wurden </a:t>
            </a:r>
            <a:r>
              <a:rPr lang="de-DE" b="1" dirty="0"/>
              <a:t>12.500 Ausbildungsplätze </a:t>
            </a:r>
            <a:r>
              <a:rPr lang="de-DE" dirty="0"/>
              <a:t>für Jugendliche </a:t>
            </a:r>
            <a:r>
              <a:rPr lang="de-DE" dirty="0" smtClean="0"/>
              <a:t>gefördert.</a:t>
            </a:r>
            <a:endParaRPr lang="de-DE" dirty="0"/>
          </a:p>
          <a:p>
            <a:pPr indent="0"/>
            <a:endParaRPr lang="de-DE" dirty="0" smtClean="0">
              <a:ea typeface="+mj-ea"/>
              <a:cs typeface="+mj-cs"/>
            </a:endParaRPr>
          </a:p>
        </p:txBody>
      </p:sp>
      <p:pic>
        <p:nvPicPr>
          <p:cNvPr id="4" name="Grafik 3" descr="Europäische Union. Europäischer Sozialfonds." title="ESF-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805264"/>
            <a:ext cx="992052" cy="9087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9077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558" y="908720"/>
            <a:ext cx="8064946" cy="576064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Ziel </a:t>
            </a:r>
            <a:r>
              <a:rPr lang="de-DE" b="1" dirty="0">
                <a:latin typeface="+mn-lt"/>
              </a:rPr>
              <a:t>B</a:t>
            </a:r>
            <a:r>
              <a:rPr lang="de-DE" b="1" dirty="0" smtClean="0">
                <a:latin typeface="+mn-lt"/>
              </a:rPr>
              <a:t>: </a:t>
            </a:r>
            <a:r>
              <a:rPr lang="de-DE" sz="2600" dirty="0" smtClean="0">
                <a:latin typeface="+mn-lt"/>
              </a:rPr>
              <a:t>Armut bekämpfen.</a:t>
            </a:r>
            <a:endParaRPr lang="de-DE" sz="2600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756" y="1628800"/>
            <a:ext cx="7480654" cy="4248472"/>
          </a:xfrm>
        </p:spPr>
        <p:txBody>
          <a:bodyPr/>
          <a:lstStyle/>
          <a:p>
            <a:r>
              <a:rPr lang="de-DE" dirty="0" smtClean="0"/>
              <a:t>Projektbeispiel: </a:t>
            </a:r>
            <a:r>
              <a:rPr lang="de-DE" sz="2000" b="1" i="1" dirty="0" smtClean="0"/>
              <a:t>DIKOM</a:t>
            </a:r>
            <a:r>
              <a:rPr lang="de-DE" b="1" i="1" dirty="0" smtClean="0"/>
              <a:t> </a:t>
            </a:r>
            <a:r>
              <a:rPr lang="de-DE" i="1" dirty="0"/>
              <a:t>– Dienstleistungskompetenz im </a:t>
            </a:r>
            <a:r>
              <a:rPr lang="de-DE" i="1" dirty="0" smtClean="0"/>
              <a:t>Einzelhandel</a:t>
            </a:r>
          </a:p>
          <a:p>
            <a:r>
              <a:rPr lang="de-DE" dirty="0" smtClean="0"/>
              <a:t>Projektträger: </a:t>
            </a:r>
            <a:r>
              <a:rPr lang="de-DE" b="1" dirty="0" smtClean="0"/>
              <a:t>Frau </a:t>
            </a:r>
            <a:r>
              <a:rPr lang="de-DE" b="1" dirty="0"/>
              <a:t>&amp; </a:t>
            </a:r>
            <a:r>
              <a:rPr lang="de-DE" b="1" dirty="0" smtClean="0"/>
              <a:t>Beruf</a:t>
            </a:r>
          </a:p>
          <a:p>
            <a:endParaRPr lang="de-DE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de-DE" b="1" dirty="0"/>
              <a:t>Qualifizierung von </a:t>
            </a:r>
            <a:r>
              <a:rPr lang="de-DE" b="1" dirty="0" smtClean="0"/>
              <a:t>Langzeitarbeitslosen </a:t>
            </a:r>
            <a:r>
              <a:rPr lang="de-DE" dirty="0" smtClean="0"/>
              <a:t>im Einzelhandel</a:t>
            </a:r>
          </a:p>
          <a:p>
            <a:pPr marL="0" indent="0"/>
            <a:endParaRPr lang="de-DE" dirty="0"/>
          </a:p>
          <a:p>
            <a:pPr>
              <a:buFont typeface="Wingdings" panose="05000000000000000000" pitchFamily="2" charset="2"/>
              <a:buChar char="ü"/>
            </a:pPr>
            <a:r>
              <a:rPr lang="de-DE" b="1" dirty="0" smtClean="0"/>
              <a:t>Bausteine:</a:t>
            </a:r>
            <a:r>
              <a:rPr lang="de-DE" dirty="0" smtClean="0"/>
              <a:t>  Betriebsorganisation und Warenwirtschaft, Verkaufs-gespräch und Beratung, Bewerbungstraining</a:t>
            </a:r>
            <a:r>
              <a:rPr lang="de-DE" dirty="0"/>
              <a:t> </a:t>
            </a:r>
            <a:r>
              <a:rPr lang="de-DE" dirty="0" smtClean="0"/>
              <a:t> sowie ein Praktikum</a:t>
            </a:r>
          </a:p>
          <a:p>
            <a:pPr>
              <a:buFont typeface="Wingdings" panose="05000000000000000000" pitchFamily="2" charset="2"/>
              <a:buChar char="ü"/>
            </a:pPr>
            <a:endParaRPr lang="de-DE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de-DE" b="1" dirty="0" smtClean="0"/>
              <a:t>Sozialpädagogische Begleitung</a:t>
            </a:r>
          </a:p>
          <a:p>
            <a:pPr>
              <a:buFont typeface="Wingdings" panose="05000000000000000000" pitchFamily="2" charset="2"/>
              <a:buChar char="ü"/>
            </a:pPr>
            <a:endParaRPr lang="de-DE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de-DE" dirty="0" smtClean="0"/>
              <a:t>Ziel: die Teilnehmer/innen sollen </a:t>
            </a:r>
            <a:r>
              <a:rPr lang="de-DE" b="1" dirty="0" smtClean="0"/>
              <a:t>wieder erwerbstätig </a:t>
            </a:r>
            <a:r>
              <a:rPr lang="de-DE" dirty="0" smtClean="0"/>
              <a:t>werden und eine </a:t>
            </a:r>
            <a:r>
              <a:rPr lang="de-DE" b="1" dirty="0" smtClean="0"/>
              <a:t>langfristige berufliche Perspektive </a:t>
            </a:r>
            <a:r>
              <a:rPr lang="de-DE" dirty="0" smtClean="0"/>
              <a:t>entwickeln (Vermittlungsquote 60%)</a:t>
            </a:r>
          </a:p>
          <a:p>
            <a:endParaRPr lang="de-DE" b="1" dirty="0" smtClean="0">
              <a:solidFill>
                <a:srgbClr val="FF0000"/>
              </a:solidFill>
            </a:endParaRPr>
          </a:p>
          <a:p>
            <a:endParaRPr lang="de-DE" dirty="0"/>
          </a:p>
        </p:txBody>
      </p:sp>
      <p:pic>
        <p:nvPicPr>
          <p:cNvPr id="4" name="Grafik 3" descr="Europäische Union. Europäischer Sozialfonds." title="ESF-Logo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805264"/>
            <a:ext cx="992052" cy="908720"/>
          </a:xfrm>
          <a:prstGeom prst="rect">
            <a:avLst/>
          </a:prstGeom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118366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764" y="836712"/>
            <a:ext cx="7632700" cy="648072"/>
          </a:xfrm>
        </p:spPr>
        <p:txBody>
          <a:bodyPr/>
          <a:lstStyle/>
          <a:p>
            <a:r>
              <a:rPr lang="de-DE" b="1" dirty="0" smtClean="0">
                <a:latin typeface="+mn-lt"/>
              </a:rPr>
              <a:t>Ziel </a:t>
            </a:r>
            <a:r>
              <a:rPr lang="de-DE" b="1" dirty="0">
                <a:latin typeface="+mn-lt"/>
              </a:rPr>
              <a:t>C: </a:t>
            </a:r>
            <a:r>
              <a:rPr lang="de-DE" sz="2600" dirty="0" smtClean="0">
                <a:latin typeface="+mn-lt"/>
              </a:rPr>
              <a:t>In Bildung investieren.</a:t>
            </a:r>
            <a:r>
              <a:rPr lang="de-DE" sz="2600" dirty="0">
                <a:latin typeface="+mn-lt"/>
              </a:rPr>
              <a:t/>
            </a:r>
            <a:br>
              <a:rPr lang="de-DE" sz="2600" dirty="0">
                <a:latin typeface="+mn-lt"/>
              </a:rPr>
            </a:br>
            <a:endParaRPr lang="de-DE" sz="2600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556792"/>
            <a:ext cx="7416824" cy="4536504"/>
          </a:xfrm>
        </p:spPr>
        <p:txBody>
          <a:bodyPr/>
          <a:lstStyle/>
          <a:p>
            <a:pPr marL="180000" indent="0"/>
            <a:r>
              <a:rPr lang="de-DE" dirty="0" smtClean="0">
                <a:ea typeface="+mj-ea"/>
                <a:cs typeface="+mj-cs"/>
              </a:rPr>
              <a:t>Projektbeispiel: </a:t>
            </a:r>
            <a:r>
              <a:rPr lang="de-DE" sz="2000" b="1" i="1" dirty="0">
                <a:ea typeface="+mj-ea"/>
                <a:cs typeface="+mj-cs"/>
              </a:rPr>
              <a:t>Praxisklassen für </a:t>
            </a:r>
            <a:r>
              <a:rPr lang="de-DE" sz="2000" b="1" i="1" dirty="0" smtClean="0">
                <a:ea typeface="+mj-ea"/>
                <a:cs typeface="+mj-cs"/>
              </a:rPr>
              <a:t>Schüler/innen </a:t>
            </a:r>
            <a:r>
              <a:rPr lang="de-DE" sz="2000" b="1" i="1" dirty="0">
                <a:ea typeface="+mj-ea"/>
                <a:cs typeface="+mj-cs"/>
              </a:rPr>
              <a:t>in </a:t>
            </a:r>
            <a:r>
              <a:rPr lang="de-DE" sz="2000" b="1" i="1" dirty="0" smtClean="0">
                <a:ea typeface="+mj-ea"/>
                <a:cs typeface="+mj-cs"/>
              </a:rPr>
              <a:t>Bayern</a:t>
            </a:r>
          </a:p>
          <a:p>
            <a:pPr marL="180000" indent="0"/>
            <a:endParaRPr lang="de-DE" sz="2000" b="1" i="1" dirty="0" smtClean="0">
              <a:ea typeface="+mj-ea"/>
              <a:cs typeface="+mj-cs"/>
            </a:endParaRPr>
          </a:p>
          <a:p>
            <a:pPr marL="465750" indent="-285750">
              <a:buFont typeface="Wingdings" panose="05000000000000000000" pitchFamily="2" charset="2"/>
              <a:buChar char="ü"/>
            </a:pPr>
            <a:r>
              <a:rPr lang="de-DE" dirty="0" smtClean="0">
                <a:ea typeface="+mj-ea"/>
                <a:cs typeface="+mj-cs"/>
              </a:rPr>
              <a:t>Derzeit </a:t>
            </a:r>
            <a:r>
              <a:rPr lang="de-DE" dirty="0">
                <a:ea typeface="+mj-ea"/>
                <a:cs typeface="+mj-cs"/>
              </a:rPr>
              <a:t>an ca. 100 </a:t>
            </a:r>
            <a:r>
              <a:rPr lang="de-DE" dirty="0" smtClean="0">
                <a:ea typeface="+mj-ea"/>
                <a:cs typeface="+mj-cs"/>
              </a:rPr>
              <a:t>Haupt- und Mittelschulen </a:t>
            </a:r>
            <a:r>
              <a:rPr lang="de-DE" dirty="0">
                <a:ea typeface="+mj-ea"/>
                <a:cs typeface="+mj-cs"/>
              </a:rPr>
              <a:t>in </a:t>
            </a:r>
            <a:r>
              <a:rPr lang="de-DE" dirty="0" smtClean="0">
                <a:ea typeface="+mj-ea"/>
                <a:cs typeface="+mj-cs"/>
              </a:rPr>
              <a:t>Bayern</a:t>
            </a:r>
          </a:p>
          <a:p>
            <a:pPr marL="180000" indent="0"/>
            <a:endParaRPr lang="de-DE" dirty="0" smtClean="0">
              <a:ea typeface="+mj-ea"/>
              <a:cs typeface="+mj-cs"/>
            </a:endParaRPr>
          </a:p>
          <a:p>
            <a:pPr marL="465750" indent="-285750">
              <a:buFont typeface="Wingdings" panose="05000000000000000000" pitchFamily="2" charset="2"/>
              <a:buChar char="ü"/>
            </a:pPr>
            <a:r>
              <a:rPr lang="de-DE" dirty="0" smtClean="0">
                <a:ea typeface="+mj-ea"/>
                <a:cs typeface="+mj-cs"/>
              </a:rPr>
              <a:t>Ziel</a:t>
            </a:r>
            <a:r>
              <a:rPr lang="de-DE" dirty="0">
                <a:ea typeface="+mj-ea"/>
                <a:cs typeface="+mj-cs"/>
              </a:rPr>
              <a:t>: </a:t>
            </a:r>
            <a:r>
              <a:rPr lang="de-DE" dirty="0" smtClean="0">
                <a:ea typeface="+mj-ea"/>
                <a:cs typeface="+mj-cs"/>
              </a:rPr>
              <a:t>Schüler/innen </a:t>
            </a:r>
            <a:r>
              <a:rPr lang="de-DE" dirty="0">
                <a:ea typeface="+mj-ea"/>
                <a:cs typeface="+mj-cs"/>
              </a:rPr>
              <a:t>im 9. </a:t>
            </a:r>
            <a:r>
              <a:rPr lang="de-DE" dirty="0" smtClean="0">
                <a:ea typeface="+mj-ea"/>
                <a:cs typeface="+mj-cs"/>
              </a:rPr>
              <a:t>Schuljahr zu </a:t>
            </a:r>
            <a:r>
              <a:rPr lang="de-DE" dirty="0">
                <a:ea typeface="+mj-ea"/>
                <a:cs typeface="+mj-cs"/>
              </a:rPr>
              <a:t>einem </a:t>
            </a:r>
            <a:r>
              <a:rPr lang="de-DE" b="1" dirty="0">
                <a:ea typeface="+mj-ea"/>
                <a:cs typeface="+mj-cs"/>
              </a:rPr>
              <a:t>erfolgreichen Schulabschluss </a:t>
            </a:r>
            <a:r>
              <a:rPr lang="de-DE" dirty="0">
                <a:ea typeface="+mj-ea"/>
                <a:cs typeface="+mj-cs"/>
              </a:rPr>
              <a:t>und auf einen guten Weg in </a:t>
            </a:r>
            <a:r>
              <a:rPr lang="de-DE" b="1" dirty="0">
                <a:ea typeface="+mj-ea"/>
                <a:cs typeface="+mj-cs"/>
              </a:rPr>
              <a:t>Ausbildung</a:t>
            </a:r>
            <a:r>
              <a:rPr lang="de-DE" dirty="0">
                <a:ea typeface="+mj-ea"/>
                <a:cs typeface="+mj-cs"/>
              </a:rPr>
              <a:t> und Berufsleben zu </a:t>
            </a:r>
            <a:r>
              <a:rPr lang="de-DE" dirty="0" smtClean="0">
                <a:ea typeface="+mj-ea"/>
                <a:cs typeface="+mj-cs"/>
              </a:rPr>
              <a:t>führen</a:t>
            </a:r>
          </a:p>
          <a:p>
            <a:pPr marL="465750" indent="-285750">
              <a:buFont typeface="Wingdings" panose="05000000000000000000" pitchFamily="2" charset="2"/>
              <a:buChar char="ü"/>
            </a:pPr>
            <a:endParaRPr lang="de-DE" dirty="0" smtClean="0">
              <a:ea typeface="+mj-ea"/>
              <a:cs typeface="+mj-cs"/>
            </a:endParaRPr>
          </a:p>
          <a:p>
            <a:pPr marL="465750" indent="-285750">
              <a:buFont typeface="Wingdings" panose="05000000000000000000" pitchFamily="2" charset="2"/>
              <a:buChar char="ü"/>
            </a:pPr>
            <a:r>
              <a:rPr lang="de-DE" dirty="0">
                <a:ea typeface="+mj-ea"/>
                <a:cs typeface="+mj-cs"/>
              </a:rPr>
              <a:t>Förderung einer </a:t>
            </a:r>
            <a:r>
              <a:rPr lang="de-DE" dirty="0" smtClean="0">
                <a:ea typeface="+mj-ea"/>
                <a:cs typeface="+mj-cs"/>
              </a:rPr>
              <a:t>positiven </a:t>
            </a:r>
            <a:r>
              <a:rPr lang="de-DE" dirty="0">
                <a:ea typeface="+mj-ea"/>
                <a:cs typeface="+mj-cs"/>
              </a:rPr>
              <a:t>Einstellung zum Lernen und Arbeiten </a:t>
            </a:r>
            <a:endParaRPr lang="de-DE" dirty="0" smtClean="0">
              <a:ea typeface="+mj-ea"/>
              <a:cs typeface="+mj-cs"/>
            </a:endParaRPr>
          </a:p>
          <a:p>
            <a:pPr marL="465750" indent="-285750">
              <a:buFont typeface="Wingdings" panose="05000000000000000000" pitchFamily="2" charset="2"/>
              <a:buChar char="ü"/>
            </a:pPr>
            <a:endParaRPr lang="de-DE" dirty="0">
              <a:ea typeface="+mj-ea"/>
              <a:cs typeface="+mj-cs"/>
            </a:endParaRPr>
          </a:p>
          <a:p>
            <a:pPr marL="465750" indent="-285750">
              <a:buFont typeface="Wingdings" panose="05000000000000000000" pitchFamily="2" charset="2"/>
              <a:buChar char="ü"/>
            </a:pPr>
            <a:r>
              <a:rPr lang="de-DE" dirty="0" smtClean="0">
                <a:ea typeface="+mj-ea"/>
                <a:cs typeface="+mj-cs"/>
              </a:rPr>
              <a:t>Praktika </a:t>
            </a:r>
            <a:r>
              <a:rPr lang="de-DE" dirty="0">
                <a:ea typeface="+mj-ea"/>
                <a:cs typeface="+mj-cs"/>
              </a:rPr>
              <a:t>in unterschiedlichen Betrieben </a:t>
            </a:r>
            <a:endParaRPr lang="de-DE" dirty="0" smtClean="0">
              <a:ea typeface="+mj-ea"/>
              <a:cs typeface="+mj-cs"/>
            </a:endParaRPr>
          </a:p>
          <a:p>
            <a:pPr marL="465750" indent="-285750">
              <a:buFont typeface="Wingdings" panose="05000000000000000000" pitchFamily="2" charset="2"/>
              <a:buChar char="ü"/>
            </a:pPr>
            <a:endParaRPr lang="de-DE" dirty="0" smtClean="0">
              <a:ea typeface="+mj-ea"/>
              <a:cs typeface="+mj-cs"/>
            </a:endParaRPr>
          </a:p>
          <a:p>
            <a:pPr marL="465750" indent="-285750">
              <a:buFont typeface="Wingdings" panose="05000000000000000000" pitchFamily="2" charset="2"/>
              <a:buChar char="ü"/>
            </a:pPr>
            <a:r>
              <a:rPr lang="de-DE" dirty="0" smtClean="0">
                <a:ea typeface="+mj-ea"/>
                <a:cs typeface="+mj-cs"/>
              </a:rPr>
              <a:t>Sozialpädagogische Begleitung</a:t>
            </a:r>
            <a:endParaRPr lang="de-DE" dirty="0">
              <a:ea typeface="+mj-ea"/>
              <a:cs typeface="+mj-cs"/>
            </a:endParaRPr>
          </a:p>
          <a:p>
            <a:pPr marL="465750" indent="-285750">
              <a:buFont typeface="Arial" panose="020B0604020202020204" pitchFamily="34" charset="0"/>
              <a:buChar char="•"/>
            </a:pPr>
            <a:endParaRPr lang="de-DE" dirty="0" smtClean="0">
              <a:ea typeface="+mj-ea"/>
              <a:cs typeface="+mj-cs"/>
            </a:endParaRPr>
          </a:p>
          <a:p>
            <a:pPr marL="465750" indent="-285750">
              <a:buFont typeface="Arial" panose="020B0604020202020204" pitchFamily="34" charset="0"/>
              <a:buChar char="•"/>
            </a:pPr>
            <a:endParaRPr lang="de-DE" dirty="0" smtClean="0">
              <a:ea typeface="+mj-ea"/>
              <a:cs typeface="+mj-cs"/>
            </a:endParaRPr>
          </a:p>
          <a:p>
            <a:pPr marL="465750" indent="-285750">
              <a:buFont typeface="Arial" panose="020B0604020202020204" pitchFamily="34" charset="0"/>
              <a:buChar char="•"/>
            </a:pPr>
            <a:endParaRPr lang="de-DE" dirty="0">
              <a:ea typeface="+mj-ea"/>
              <a:cs typeface="+mj-cs"/>
            </a:endParaRPr>
          </a:p>
          <a:p>
            <a:pPr marL="0" indent="0">
              <a:lnSpc>
                <a:spcPct val="150000"/>
              </a:lnSpc>
            </a:pPr>
            <a:endParaRPr lang="de-DE" dirty="0"/>
          </a:p>
        </p:txBody>
      </p:sp>
      <p:pic>
        <p:nvPicPr>
          <p:cNvPr id="4" name="Grafik 3" descr="Europäische Union. Europäischer Sozialfonds." title="ESF-Logo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805264"/>
            <a:ext cx="992052" cy="9087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1064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1413570"/>
            <a:ext cx="7560840" cy="647278"/>
          </a:xfrm>
        </p:spPr>
        <p:txBody>
          <a:bodyPr/>
          <a:lstStyle/>
          <a:p>
            <a:r>
              <a:rPr lang="de-DE" sz="2600" b="1" dirty="0">
                <a:latin typeface="+mn-lt"/>
              </a:rPr>
              <a:t>Herzlichen Dank für </a:t>
            </a:r>
            <a:r>
              <a:rPr lang="de-DE" sz="2600" b="1" dirty="0" smtClean="0">
                <a:latin typeface="+mn-lt"/>
              </a:rPr>
              <a:t>Ihre Aufmerksamkeit</a:t>
            </a:r>
            <a:r>
              <a:rPr lang="de-DE" sz="2600" b="1" dirty="0">
                <a:latin typeface="+mn-lt"/>
              </a:rPr>
              <a:t>!</a:t>
            </a:r>
            <a:br>
              <a:rPr lang="de-DE" sz="2600" b="1" dirty="0">
                <a:latin typeface="+mn-lt"/>
              </a:rPr>
            </a:br>
            <a:endParaRPr lang="de-DE" sz="2600" b="1" dirty="0"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2420888"/>
            <a:ext cx="7632700" cy="25202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1400" dirty="0" smtClean="0"/>
              <a:t>Bayerisches </a:t>
            </a:r>
            <a:r>
              <a:rPr lang="de-DE" sz="1400" dirty="0"/>
              <a:t>Staatsministerium für Arbeit </a:t>
            </a:r>
            <a:r>
              <a:rPr lang="de-DE" sz="1400" dirty="0" smtClean="0"/>
              <a:t>und Soziales, Familie und Integration</a:t>
            </a:r>
            <a:endParaRPr lang="de-DE" sz="1400" dirty="0"/>
          </a:p>
          <a:p>
            <a:pPr>
              <a:lnSpc>
                <a:spcPct val="150000"/>
              </a:lnSpc>
            </a:pPr>
            <a:r>
              <a:rPr lang="de-DE" sz="1400" dirty="0"/>
              <a:t>Referat I 2 / Verwaltungsbehörde ESF in Bayern</a:t>
            </a:r>
          </a:p>
          <a:p>
            <a:pPr>
              <a:lnSpc>
                <a:spcPct val="150000"/>
              </a:lnSpc>
            </a:pPr>
            <a:r>
              <a:rPr lang="de-DE" sz="1400" dirty="0" err="1"/>
              <a:t>Winzererstr</a:t>
            </a:r>
            <a:r>
              <a:rPr lang="de-DE" sz="1400" dirty="0"/>
              <a:t>. 9</a:t>
            </a:r>
          </a:p>
          <a:p>
            <a:pPr>
              <a:lnSpc>
                <a:spcPct val="150000"/>
              </a:lnSpc>
            </a:pPr>
            <a:r>
              <a:rPr lang="de-DE" sz="1400" dirty="0"/>
              <a:t>D-80797 </a:t>
            </a:r>
            <a:r>
              <a:rPr lang="de-DE" sz="1400" dirty="0" smtClean="0"/>
              <a:t>München</a:t>
            </a:r>
          </a:p>
          <a:p>
            <a:pPr>
              <a:lnSpc>
                <a:spcPct val="150000"/>
              </a:lnSpc>
            </a:pPr>
            <a:r>
              <a:rPr lang="de-DE" sz="1400" dirty="0" smtClean="0">
                <a:hlinkClick r:id="rId3"/>
              </a:rPr>
              <a:t>esf@stmas.bayern.de</a:t>
            </a:r>
            <a:endParaRPr lang="de-DE" sz="1400" dirty="0" smtClean="0"/>
          </a:p>
          <a:p>
            <a:pPr>
              <a:lnSpc>
                <a:spcPct val="150000"/>
              </a:lnSpc>
            </a:pPr>
            <a:r>
              <a:rPr lang="de-DE" sz="1600" dirty="0" smtClean="0">
                <a:hlinkClick r:id="rId4"/>
              </a:rPr>
              <a:t>http</a:t>
            </a:r>
            <a:r>
              <a:rPr lang="de-DE" sz="1600" dirty="0">
                <a:hlinkClick r:id="rId4"/>
              </a:rPr>
              <a:t>://</a:t>
            </a:r>
            <a:r>
              <a:rPr lang="de-DE" sz="1400" dirty="0">
                <a:hlinkClick r:id="rId4"/>
              </a:rPr>
              <a:t>www.esf.bayern.de</a:t>
            </a:r>
            <a:endParaRPr lang="de-DE" sz="1400" dirty="0"/>
          </a:p>
          <a:p>
            <a:pPr>
              <a:lnSpc>
                <a:spcPct val="150000"/>
              </a:lnSpc>
            </a:pPr>
            <a:endParaRPr lang="de-DE" sz="1400" dirty="0"/>
          </a:p>
        </p:txBody>
      </p:sp>
      <p:pic>
        <p:nvPicPr>
          <p:cNvPr id="5" name="Grafik 4" descr="Europäische Union. Europäischer Sozialfonds." title="ESF-Logo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5805264"/>
            <a:ext cx="992052" cy="9087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6488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03.06.2015 14:18:5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5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6147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"/>
</p:tagLst>
</file>

<file path=ppt/theme/theme1.xml><?xml version="1.0" encoding="utf-8"?>
<a:theme xmlns:a="http://schemas.openxmlformats.org/drawingml/2006/main" name="StMAS_Präsentation 2013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enutzerdefiniertes Design">
  <a:themeElements>
    <a:clrScheme name="1_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enutzerdefiniertes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enutzerdefiniertes Design">
  <a:themeElements>
    <a:clrScheme name="2_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Benutzerdefiniertes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enutzerdefiniertes Design">
  <a:themeElements>
    <a:clrScheme name="3_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Benutzerdefiniertes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3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enutzerdefiniertes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D020AB22-A1DD-4BF9-803F-141DF727463A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StMAS_Präsentation 2013</Template>
  <TotalTime>0</TotalTime>
  <Words>434</Words>
  <Application>Microsoft Office PowerPoint</Application>
  <PresentationFormat>Bildschirmpräsentation (4:3)</PresentationFormat>
  <Paragraphs>79</Paragraphs>
  <Slides>9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StMAS_Präsentation 2013</vt:lpstr>
      <vt:lpstr>1_Benutzerdefiniertes Design</vt:lpstr>
      <vt:lpstr>2_Benutzerdefiniertes Design</vt:lpstr>
      <vt:lpstr>3_Benutzerdefiniertes Design</vt:lpstr>
      <vt:lpstr>Europäischer Sozialfonds 2014 - 2020</vt:lpstr>
      <vt:lpstr>ESF – Investition in Ihre Zukunft </vt:lpstr>
      <vt:lpstr>Europa 2020-Strategie </vt:lpstr>
      <vt:lpstr>ESF in Bayern – Wir investieren in Menschen </vt:lpstr>
      <vt:lpstr>ESF in Bayern – Wir investieren in Menschen</vt:lpstr>
      <vt:lpstr>Ziel A: Beschäftigung fördern.</vt:lpstr>
      <vt:lpstr>Ziel B: Armut bekämpfen.</vt:lpstr>
      <vt:lpstr>Ziel C: In Bildung investieren. </vt:lpstr>
      <vt:lpstr>Herzlichen Dank für Ihre Aufmerksamkeit! </vt:lpstr>
    </vt:vector>
  </TitlesOfParts>
  <Company>BayStMAS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Text</dc:title>
  <dc:creator>Busse</dc:creator>
  <cp:lastModifiedBy>Priller, Andrea (ZBFS-IVZ)</cp:lastModifiedBy>
  <cp:revision>189</cp:revision>
  <cp:lastPrinted>2015-05-04T11:40:03Z</cp:lastPrinted>
  <dcterms:created xsi:type="dcterms:W3CDTF">2014-11-18T09:23:27Z</dcterms:created>
  <dcterms:modified xsi:type="dcterms:W3CDTF">2015-06-03T13:58:31Z</dcterms:modified>
</cp:coreProperties>
</file>