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2" r:id="rId3"/>
    <p:sldMasterId id="2147483653" r:id="rId4"/>
  </p:sldMasterIdLst>
  <p:notesMasterIdLst>
    <p:notesMasterId r:id="rId12"/>
  </p:notesMasterIdLst>
  <p:sldIdLst>
    <p:sldId id="256" r:id="rId5"/>
    <p:sldId id="287" r:id="rId6"/>
    <p:sldId id="312" r:id="rId7"/>
    <p:sldId id="313" r:id="rId8"/>
    <p:sldId id="315" r:id="rId9"/>
    <p:sldId id="314" r:id="rId10"/>
    <p:sldId id="292" r:id="rId11"/>
  </p:sldIdLst>
  <p:sldSz cx="9144000" cy="5143500" type="screen16x9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DB44AF20-D30E-4FCC-A1F8-AF644E3822B4}">
          <p14:sldIdLst>
            <p14:sldId id="256"/>
            <p14:sldId id="287"/>
            <p14:sldId id="312"/>
            <p14:sldId id="313"/>
            <p14:sldId id="315"/>
            <p14:sldId id="314"/>
          </p14:sldIdLst>
        </p14:section>
        <p14:section name="Abschnitt ohne Titel" id="{CD4CE83C-3F74-4D2A-A79B-F78F63D950C1}">
          <p14:sldIdLst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mon, Stefan (StMAS)" initials="SS(" lastIdx="2" clrIdx="0">
    <p:extLst>
      <p:ext uri="{19B8F6BF-5375-455C-9EA6-DF929625EA0E}">
        <p15:presenceInfo xmlns:p15="http://schemas.microsoft.com/office/powerpoint/2012/main" userId="S-1-5-21-631908245-2691628023-2175784875-52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DAFF"/>
    <a:srgbClr val="A5CAF7"/>
    <a:srgbClr val="0A4E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69" autoAdjust="0"/>
  </p:normalViewPr>
  <p:slideViewPr>
    <p:cSldViewPr>
      <p:cViewPr varScale="1">
        <p:scale>
          <a:sx n="67" d="100"/>
          <a:sy n="67" d="100"/>
        </p:scale>
        <p:origin x="68" y="3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276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4ECA6FE-7820-416B-B658-3B9EFA0EE6CE}" type="datetimeFigureOut">
              <a:rPr lang="de-DE" smtClean="0"/>
              <a:t>17.07.2023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1823F00-2B5E-44F8-82E3-F9E39C35898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7867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23F00-2B5E-44F8-82E3-F9E39C358982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583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de-DE" sz="14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23F00-2B5E-44F8-82E3-F9E39C358982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0668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de-DE" sz="14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23F00-2B5E-44F8-82E3-F9E39C358982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9570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de-DE" sz="14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23F00-2B5E-44F8-82E3-F9E39C358982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3844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de-DE" sz="14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23F00-2B5E-44F8-82E3-F9E39C358982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0403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de-DE" sz="14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23F00-2B5E-44F8-82E3-F9E39C358982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7144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23F00-2B5E-44F8-82E3-F9E39C358982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5600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1760" y="1230184"/>
            <a:ext cx="5325716" cy="1892826"/>
          </a:xfrm>
        </p:spPr>
        <p:txBody>
          <a:bodyPr wrap="square" lIns="91440" rIns="0" anchor="b">
            <a:sp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 smtClean="0"/>
              <a:t>Titelmasterformat durch Klicken bearbeiten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1" y="3219450"/>
            <a:ext cx="6761163" cy="661720"/>
          </a:xfrm>
        </p:spPr>
        <p:txBody>
          <a:bodyPr lIns="91440" rIns="0">
            <a:spAutoFit/>
          </a:bodyPr>
          <a:lstStyle>
            <a:lvl1pPr marL="0" indent="0" algn="r">
              <a:defRPr sz="20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00714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261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96076" y="844154"/>
            <a:ext cx="1908175" cy="3294459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71551" y="844154"/>
            <a:ext cx="5572125" cy="3294459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1499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550" y="844154"/>
            <a:ext cx="7632700" cy="8572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971550" y="2032397"/>
            <a:ext cx="7632700" cy="9953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971550" y="3142060"/>
            <a:ext cx="7632700" cy="99655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156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550" y="844154"/>
            <a:ext cx="7632700" cy="8572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971550" y="2032398"/>
            <a:ext cx="3740150" cy="210621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64100" y="2032398"/>
            <a:ext cx="3740150" cy="210621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9369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9618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4107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77193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71550" y="2031206"/>
            <a:ext cx="3709988" cy="21062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33939" y="2031206"/>
            <a:ext cx="3709987" cy="21062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3368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2495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7074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4618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26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42555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929008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80061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1625" y="897731"/>
            <a:ext cx="1892300" cy="323969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71551" y="897731"/>
            <a:ext cx="5527675" cy="3239691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788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5605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71653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89559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71550" y="1977629"/>
            <a:ext cx="3740150" cy="24848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64100" y="1977629"/>
            <a:ext cx="3740150" cy="24848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55115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534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922751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9274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49969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674151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242040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49598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96076" y="844154"/>
            <a:ext cx="1908175" cy="3618309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71551" y="844154"/>
            <a:ext cx="5572125" cy="3618309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42472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06338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15046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938362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71550" y="1977629"/>
            <a:ext cx="3703638" cy="11346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27589" y="1977629"/>
            <a:ext cx="3705225" cy="11346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6521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71550" y="2032398"/>
            <a:ext cx="3740150" cy="210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64100" y="2032398"/>
            <a:ext cx="3740150" cy="210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48221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26552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71630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31398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764293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819930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48062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43689" y="897731"/>
            <a:ext cx="1889125" cy="22145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71550" y="897731"/>
            <a:ext cx="5519738" cy="221456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838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0823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3103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75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6139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88997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844154"/>
            <a:ext cx="76327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2032398"/>
            <a:ext cx="7632700" cy="2106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0A4E7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>
          <a:solidFill>
            <a:srgbClr val="0A4E78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0A4E78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0A4E78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0A4E78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0A4E78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0A4E78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0A4E78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0A4E78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1" y="897731"/>
            <a:ext cx="7561263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1" y="2031206"/>
            <a:ext cx="7572375" cy="2106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0A4E7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977629"/>
            <a:ext cx="7632700" cy="2484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844154"/>
            <a:ext cx="76327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rgbClr val="0A4E7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rgbClr val="0A4E78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1" y="1977629"/>
            <a:ext cx="7561263" cy="113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1. Textmasterformate durch Klicken bearbeiten</a:t>
            </a:r>
          </a:p>
          <a:p>
            <a:pPr lvl="2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71551" y="897731"/>
            <a:ext cx="7561263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tabLst>
          <a:tab pos="180975" algn="l"/>
        </a:tabLst>
        <a:defRPr sz="1600" b="1">
          <a:solidFill>
            <a:srgbClr val="0A4E78"/>
          </a:solidFill>
          <a:latin typeface="+mn-lt"/>
          <a:ea typeface="+mn-ea"/>
          <a:cs typeface="+mn-cs"/>
        </a:defRPr>
      </a:lvl1pPr>
      <a:lvl2pPr marL="180975" indent="-1588" algn="l" rtl="0" eaLnBrk="0" fontAlgn="base" hangingPunct="0">
        <a:spcBef>
          <a:spcPct val="20000"/>
        </a:spcBef>
        <a:spcAft>
          <a:spcPct val="0"/>
        </a:spcAft>
        <a:buAutoNum type="arabicPeriod"/>
        <a:tabLst>
          <a:tab pos="180975" algn="l"/>
        </a:tabLst>
        <a:defRPr sz="1600" b="1">
          <a:solidFill>
            <a:srgbClr val="0A4E78"/>
          </a:solidFill>
          <a:latin typeface="+mn-lt"/>
          <a:cs typeface="+mn-cs"/>
        </a:defRPr>
      </a:lvl2pPr>
      <a:lvl3pPr marL="534988" indent="-174625" algn="l" rtl="0" eaLnBrk="0" fontAlgn="base" hangingPunct="0">
        <a:spcBef>
          <a:spcPct val="20000"/>
        </a:spcBef>
        <a:spcAft>
          <a:spcPct val="0"/>
        </a:spcAft>
        <a:buChar char="•"/>
        <a:tabLst>
          <a:tab pos="180975" algn="l"/>
        </a:tabLst>
        <a:defRPr sz="1400">
          <a:solidFill>
            <a:schemeClr val="tx1"/>
          </a:solidFill>
          <a:latin typeface="+mn-lt"/>
          <a:cs typeface="+mn-cs"/>
        </a:defRPr>
      </a:lvl3pPr>
      <a:lvl4pPr marL="2114550" indent="-38100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180975" algn="l"/>
        </a:tabLst>
        <a:defRPr sz="2000">
          <a:solidFill>
            <a:schemeClr val="tx1"/>
          </a:solidFill>
          <a:latin typeface="+mn-lt"/>
          <a:cs typeface="+mn-cs"/>
        </a:defRPr>
      </a:lvl4pPr>
      <a:lvl5pPr marL="2674938" indent="-3810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180975" algn="l"/>
        </a:tabLst>
        <a:defRPr sz="2000">
          <a:solidFill>
            <a:schemeClr val="tx1"/>
          </a:solidFill>
          <a:latin typeface="+mn-lt"/>
          <a:cs typeface="+mn-cs"/>
        </a:defRPr>
      </a:lvl5pPr>
      <a:lvl6pPr marL="3132138" indent="-381000" algn="l" rtl="0" fontAlgn="base">
        <a:spcBef>
          <a:spcPct val="20000"/>
        </a:spcBef>
        <a:spcAft>
          <a:spcPct val="0"/>
        </a:spcAft>
        <a:buChar char="»"/>
        <a:tabLst>
          <a:tab pos="180975" algn="l"/>
        </a:tabLst>
        <a:defRPr sz="2000">
          <a:solidFill>
            <a:schemeClr val="tx1"/>
          </a:solidFill>
          <a:latin typeface="+mn-lt"/>
          <a:cs typeface="+mn-cs"/>
        </a:defRPr>
      </a:lvl6pPr>
      <a:lvl7pPr marL="3589338" indent="-381000" algn="l" rtl="0" fontAlgn="base">
        <a:spcBef>
          <a:spcPct val="20000"/>
        </a:spcBef>
        <a:spcAft>
          <a:spcPct val="0"/>
        </a:spcAft>
        <a:buChar char="»"/>
        <a:tabLst>
          <a:tab pos="180975" algn="l"/>
        </a:tabLst>
        <a:defRPr sz="2000">
          <a:solidFill>
            <a:schemeClr val="tx1"/>
          </a:solidFill>
          <a:latin typeface="+mn-lt"/>
          <a:cs typeface="+mn-cs"/>
        </a:defRPr>
      </a:lvl7pPr>
      <a:lvl8pPr marL="4046538" indent="-381000" algn="l" rtl="0" fontAlgn="base">
        <a:spcBef>
          <a:spcPct val="20000"/>
        </a:spcBef>
        <a:spcAft>
          <a:spcPct val="0"/>
        </a:spcAft>
        <a:buChar char="»"/>
        <a:tabLst>
          <a:tab pos="180975" algn="l"/>
        </a:tabLst>
        <a:defRPr sz="2000">
          <a:solidFill>
            <a:schemeClr val="tx1"/>
          </a:solidFill>
          <a:latin typeface="+mn-lt"/>
          <a:cs typeface="+mn-cs"/>
        </a:defRPr>
      </a:lvl8pPr>
      <a:lvl9pPr marL="4503738" indent="-381000" algn="l" rtl="0" fontAlgn="base">
        <a:spcBef>
          <a:spcPct val="20000"/>
        </a:spcBef>
        <a:spcAft>
          <a:spcPct val="0"/>
        </a:spcAft>
        <a:buChar char="»"/>
        <a:tabLst>
          <a:tab pos="180975" algn="l"/>
        </a:tabLs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.bayern.d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mailto:esf@stmas.bayern.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1849780"/>
            <a:ext cx="6765925" cy="133882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e-DE" altLang="de-DE" sz="3200" dirty="0" smtClean="0"/>
              <a:t>Europäischer Sozialfonds Plus </a:t>
            </a:r>
            <a:br>
              <a:rPr lang="de-DE" altLang="de-DE" sz="3200" dirty="0" smtClean="0"/>
            </a:br>
            <a:r>
              <a:rPr lang="de-DE" altLang="de-DE" sz="3200" dirty="0" smtClean="0"/>
              <a:t/>
            </a:r>
            <a:br>
              <a:rPr lang="de-DE" altLang="de-DE" sz="3200" dirty="0" smtClean="0"/>
            </a:br>
            <a:endParaRPr lang="de-DE" altLang="de-DE" sz="20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66789" y="2859782"/>
            <a:ext cx="6761163" cy="723275"/>
          </a:xfrm>
        </p:spPr>
        <p:txBody>
          <a:bodyPr/>
          <a:lstStyle/>
          <a:p>
            <a:r>
              <a:rPr lang="de-DE" altLang="de-DE" dirty="0"/>
              <a:t>Arbeiten und </a:t>
            </a:r>
            <a:r>
              <a:rPr lang="de-DE" altLang="de-DE" dirty="0" smtClean="0"/>
              <a:t>leben </a:t>
            </a:r>
            <a:r>
              <a:rPr lang="de-DE" altLang="de-DE" dirty="0"/>
              <a:t>in Bayern </a:t>
            </a:r>
            <a:r>
              <a:rPr lang="de-DE" altLang="de-DE" dirty="0" smtClean="0"/>
              <a:t>–</a:t>
            </a:r>
          </a:p>
          <a:p>
            <a:r>
              <a:rPr lang="de-DE" altLang="de-DE" dirty="0" smtClean="0"/>
              <a:t>Zukunftschancen </a:t>
            </a:r>
            <a:r>
              <a:rPr lang="de-DE" altLang="de-DE" dirty="0"/>
              <a:t>für Europa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965277"/>
            <a:ext cx="1863760" cy="3520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ESF+ Zukunftschancen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54969" y="1419622"/>
            <a:ext cx="7632700" cy="3312368"/>
          </a:xfrm>
        </p:spPr>
        <p:txBody>
          <a:bodyPr/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de-DE" dirty="0"/>
              <a:t>Der Europäische Sozialfonds Plus (kurz: ESF+) ist ein wichtiger Fördertopf der Europäischen Union (EU). </a:t>
            </a:r>
            <a:endParaRPr lang="de-DE" dirty="0" smtClean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de-DE" dirty="0" smtClean="0"/>
              <a:t>Mit dem ESF</a:t>
            </a:r>
            <a:r>
              <a:rPr lang="de-DE" dirty="0"/>
              <a:t>+ </a:t>
            </a:r>
            <a:r>
              <a:rPr lang="de-DE" dirty="0" smtClean="0"/>
              <a:t>verbessert die Europäische Union </a:t>
            </a:r>
            <a:r>
              <a:rPr lang="de-DE" dirty="0"/>
              <a:t>die Berufs- und Bildungschancen von Menschen in ganz </a:t>
            </a:r>
            <a:r>
              <a:rPr lang="de-DE" dirty="0" smtClean="0"/>
              <a:t>Europa. 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de-DE" dirty="0" smtClean="0"/>
              <a:t>Auch </a:t>
            </a:r>
            <a:r>
              <a:rPr lang="de-DE" dirty="0"/>
              <a:t>Bayern erhält EU-Gelder – insgesamt 230 Mio. Euro für die Zeit von 2021 bis 2027.</a:t>
            </a:r>
            <a:r>
              <a:rPr lang="de-DE" sz="2000" dirty="0"/>
              <a:t> </a:t>
            </a:r>
            <a:endParaRPr lang="de-DE" dirty="0" smtClean="0"/>
          </a:p>
          <a:p>
            <a:pPr marL="0" indent="0"/>
            <a:endParaRPr lang="de-DE" u="sng" dirty="0"/>
          </a:p>
        </p:txBody>
      </p:sp>
      <p:sp>
        <p:nvSpPr>
          <p:cNvPr id="4" name="Textfeld 3"/>
          <p:cNvSpPr txBox="1"/>
          <p:nvPr/>
        </p:nvSpPr>
        <p:spPr>
          <a:xfrm>
            <a:off x="827584" y="294810"/>
            <a:ext cx="59932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i="1" dirty="0" smtClean="0">
                <a:solidFill>
                  <a:srgbClr val="0A4E78"/>
                </a:solidFill>
                <a:latin typeface="+mj-lt"/>
                <a:ea typeface="+mj-ea"/>
                <a:cs typeface="+mj-cs"/>
              </a:rPr>
              <a:t>ESF+ Programm </a:t>
            </a:r>
            <a:r>
              <a:rPr lang="de-DE" sz="1100" b="1" i="1" dirty="0">
                <a:solidFill>
                  <a:srgbClr val="0A4E78"/>
                </a:solidFill>
                <a:latin typeface="+mj-lt"/>
                <a:ea typeface="+mj-ea"/>
                <a:cs typeface="+mj-cs"/>
              </a:rPr>
              <a:t>Bayern 2021-2027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08" y="4516413"/>
            <a:ext cx="511176" cy="43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5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ESF+ Zukunftschancen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54969" y="1419622"/>
            <a:ext cx="7632700" cy="3312368"/>
          </a:xfrm>
        </p:spPr>
        <p:txBody>
          <a:bodyPr/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de-DE" dirty="0" smtClean="0"/>
              <a:t>In Bayern steht im ESF+ die Förderung </a:t>
            </a:r>
            <a:r>
              <a:rPr lang="de-DE" dirty="0"/>
              <a:t>junger </a:t>
            </a:r>
            <a:r>
              <a:rPr lang="de-DE" dirty="0" smtClean="0"/>
              <a:t>Menschen im </a:t>
            </a:r>
            <a:r>
              <a:rPr lang="de-DE" dirty="0" smtClean="0"/>
              <a:t>Vordergrund </a:t>
            </a:r>
            <a:r>
              <a:rPr lang="de-DE" dirty="0"/>
              <a:t>– über die Hälfte der Fördersumme wird für Kinder und Jugendliche ausgegeben. </a:t>
            </a:r>
            <a:endParaRPr lang="de-DE" dirty="0" smtClean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de-DE" dirty="0" smtClean="0"/>
              <a:t>Das </a:t>
            </a:r>
            <a:r>
              <a:rPr lang="de-DE" dirty="0"/>
              <a:t>neue Programm des ESF+ soll die Chancengleichheit für benachteiligte Bevölkerungsgruppen verbessern und Armutsrisiken verringern – 35 % der Fördermittel werden dafür eingesetzt</a:t>
            </a:r>
            <a:r>
              <a:rPr lang="de-DE" dirty="0" smtClean="0"/>
              <a:t>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294810"/>
            <a:ext cx="59932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i="1" dirty="0" smtClean="0">
                <a:solidFill>
                  <a:srgbClr val="0A4E78"/>
                </a:solidFill>
                <a:latin typeface="+mj-lt"/>
                <a:ea typeface="+mj-ea"/>
                <a:cs typeface="+mj-cs"/>
              </a:rPr>
              <a:t>ESF+ Programm </a:t>
            </a:r>
            <a:r>
              <a:rPr lang="de-DE" sz="1100" b="1" i="1" dirty="0">
                <a:solidFill>
                  <a:srgbClr val="0A4E78"/>
                </a:solidFill>
                <a:latin typeface="+mj-lt"/>
                <a:ea typeface="+mj-ea"/>
                <a:cs typeface="+mj-cs"/>
              </a:rPr>
              <a:t>Bayern 2021-2027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08" y="4516413"/>
            <a:ext cx="511176" cy="43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6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ESF+ Zukunftschancen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54969" y="1419622"/>
            <a:ext cx="7632700" cy="3384376"/>
          </a:xfrm>
        </p:spPr>
        <p:txBody>
          <a:bodyPr/>
          <a:lstStyle/>
          <a:p>
            <a:pPr marL="0" indent="0">
              <a:lnSpc>
                <a:spcPct val="120000"/>
              </a:lnSpc>
            </a:pPr>
            <a:r>
              <a:rPr lang="de-DE" dirty="0" smtClean="0"/>
              <a:t>Was genau unterstützt der ESF+ ?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de-DE" dirty="0" smtClean="0"/>
              <a:t>Mit Qualifizierungsprojekten werden </a:t>
            </a:r>
            <a:r>
              <a:rPr lang="de-DE" dirty="0"/>
              <a:t>Langzeitarbeitslose und </a:t>
            </a:r>
            <a:r>
              <a:rPr lang="de-DE" dirty="0" smtClean="0"/>
              <a:t>Menschen </a:t>
            </a:r>
            <a:r>
              <a:rPr lang="de-DE" dirty="0"/>
              <a:t>mit Fluchthintergrund </a:t>
            </a:r>
            <a:r>
              <a:rPr lang="de-DE" dirty="0" smtClean="0"/>
              <a:t>für den Arbeitsmarkt fit gemacht.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de-DE" dirty="0" smtClean="0"/>
              <a:t>Auch Familien </a:t>
            </a:r>
            <a:r>
              <a:rPr lang="de-DE" dirty="0"/>
              <a:t>von Langzeitarbeitslosen </a:t>
            </a:r>
            <a:r>
              <a:rPr lang="de-DE" dirty="0" smtClean="0"/>
              <a:t>werden durch </a:t>
            </a:r>
            <a:r>
              <a:rPr lang="de-DE" dirty="0"/>
              <a:t>gezieltes </a:t>
            </a:r>
            <a:r>
              <a:rPr lang="de-DE" dirty="0" smtClean="0"/>
              <a:t>Coaching unterstützt.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de-DE" dirty="0" smtClean="0"/>
              <a:t>Der digitale und ökologische Wandel ist eine große Herausforderung für Arbeitnehmerinnen und Arbeitnehmer. Deswegen unterstützt sie der ESF+, damit sie mit ihrer Qualifikation „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date</a:t>
            </a:r>
            <a:r>
              <a:rPr lang="de-DE" dirty="0" smtClean="0"/>
              <a:t>“ bleiben.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27584" y="294810"/>
            <a:ext cx="59932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i="1" dirty="0" smtClean="0">
                <a:solidFill>
                  <a:srgbClr val="0A4E78"/>
                </a:solidFill>
                <a:latin typeface="+mj-lt"/>
                <a:ea typeface="+mj-ea"/>
                <a:cs typeface="+mj-cs"/>
              </a:rPr>
              <a:t>ESF+ Programm </a:t>
            </a:r>
            <a:r>
              <a:rPr lang="de-DE" sz="1100" b="1" i="1" dirty="0">
                <a:solidFill>
                  <a:srgbClr val="0A4E78"/>
                </a:solidFill>
                <a:latin typeface="+mj-lt"/>
                <a:ea typeface="+mj-ea"/>
                <a:cs typeface="+mj-cs"/>
              </a:rPr>
              <a:t>Bayern 2021-2027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08" y="4516413"/>
            <a:ext cx="511176" cy="43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ESF+ Zukunftschancen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54969" y="1419622"/>
            <a:ext cx="7632700" cy="3384376"/>
          </a:xfrm>
        </p:spPr>
        <p:txBody>
          <a:bodyPr/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de-DE" dirty="0" smtClean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de-DE" dirty="0" smtClean="0"/>
              <a:t>Der ESF+ unterstützt Unternehmensgründer, damit sie ihr Innovationspotenzial an den Markt bringen können. 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de-DE" dirty="0" smtClean="0"/>
              <a:t>Er bringt auch Unternehmen und Hochschulen zusammen, damit die Wirtschaft vom neuesten Wissen aus der Forschung profitieren kann. 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de-DE" dirty="0" smtClean="0"/>
              <a:t>So entstehen auch mit Hilfe des ESF+ die Arbeitsplätze </a:t>
            </a:r>
            <a:r>
              <a:rPr lang="de-DE" dirty="0"/>
              <a:t>der </a:t>
            </a:r>
            <a:r>
              <a:rPr lang="de-DE" dirty="0" smtClean="0"/>
              <a:t>Zukunft. 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27584" y="294810"/>
            <a:ext cx="59932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i="1" dirty="0" smtClean="0">
                <a:solidFill>
                  <a:srgbClr val="0A4E78"/>
                </a:solidFill>
                <a:latin typeface="+mj-lt"/>
                <a:ea typeface="+mj-ea"/>
                <a:cs typeface="+mj-cs"/>
              </a:rPr>
              <a:t>ESF+ Programm </a:t>
            </a:r>
            <a:r>
              <a:rPr lang="de-DE" sz="1100" b="1" i="1" dirty="0">
                <a:solidFill>
                  <a:srgbClr val="0A4E78"/>
                </a:solidFill>
                <a:latin typeface="+mj-lt"/>
                <a:ea typeface="+mj-ea"/>
                <a:cs typeface="+mj-cs"/>
              </a:rPr>
              <a:t>Bayern 2021-2027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08" y="4516413"/>
            <a:ext cx="511176" cy="43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8642" y="699542"/>
            <a:ext cx="7632700" cy="857250"/>
          </a:xfrm>
        </p:spPr>
        <p:txBody>
          <a:bodyPr/>
          <a:lstStyle/>
          <a:p>
            <a:r>
              <a:rPr lang="de-DE" b="1" dirty="0" smtClean="0"/>
              <a:t>Der Europäische Sozialfonds Plus </a:t>
            </a:r>
            <a:r>
              <a:rPr lang="de-DE" b="1" dirty="0"/>
              <a:t>in Bayern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38642" y="1275606"/>
            <a:ext cx="7632700" cy="3600400"/>
          </a:xfrm>
        </p:spPr>
        <p:txBody>
          <a:bodyPr/>
          <a:lstStyle/>
          <a:p>
            <a:pPr marL="0" indent="0">
              <a:lnSpc>
                <a:spcPct val="120000"/>
              </a:lnSpc>
            </a:pPr>
            <a:r>
              <a:rPr lang="de-DE" dirty="0"/>
              <a:t>unterstützt </a:t>
            </a:r>
            <a:r>
              <a:rPr lang="de-DE" dirty="0" smtClean="0"/>
              <a:t>somit mit </a:t>
            </a:r>
            <a:r>
              <a:rPr lang="de-DE" dirty="0"/>
              <a:t>EU-Mitteln bis 2027</a:t>
            </a:r>
            <a:r>
              <a:rPr lang="de-DE" dirty="0" smtClean="0"/>
              <a:t>:</a:t>
            </a:r>
            <a:endParaRPr lang="de-DE" dirty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de-DE" dirty="0" smtClean="0"/>
              <a:t>Junge Menschen </a:t>
            </a:r>
            <a:r>
              <a:rPr lang="de-DE" dirty="0"/>
              <a:t>vor oder während ihrer Ausbildung, mit 100 Mio. Euro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de-DE" dirty="0" smtClean="0"/>
              <a:t>Arbeitslose </a:t>
            </a:r>
            <a:r>
              <a:rPr lang="de-DE" dirty="0"/>
              <a:t>und ihre Familien, die Arbeit suchen, mit 45 Mio. Euro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de-DE" dirty="0" smtClean="0"/>
              <a:t>Erwerbstätige</a:t>
            </a:r>
            <a:r>
              <a:rPr lang="de-DE" dirty="0"/>
              <a:t>, die sich weiterbilden wollen und Gründungswillige, mit 42 Mio. Euro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de-DE" dirty="0" smtClean="0"/>
              <a:t>Kindertageseinrichtungen </a:t>
            </a:r>
            <a:r>
              <a:rPr lang="de-DE" dirty="0"/>
              <a:t>mit unterdurchschnittlichem Betreuungsschlüssel mit 14 Mio. Euro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de-DE" dirty="0" smtClean="0"/>
              <a:t>Sozial </a:t>
            </a:r>
            <a:r>
              <a:rPr lang="de-DE" dirty="0"/>
              <a:t>innovative Projekte, die neue Unterstützungsangebote testen, mit 20 Mio. Euro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27584" y="294810"/>
            <a:ext cx="59932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i="1" dirty="0" smtClean="0">
                <a:solidFill>
                  <a:srgbClr val="0A4E78"/>
                </a:solidFill>
                <a:latin typeface="+mj-lt"/>
                <a:ea typeface="+mj-ea"/>
                <a:cs typeface="+mj-cs"/>
              </a:rPr>
              <a:t>ESF+ Programm </a:t>
            </a:r>
            <a:r>
              <a:rPr lang="de-DE" sz="1100" b="1" i="1" dirty="0">
                <a:solidFill>
                  <a:srgbClr val="0A4E78"/>
                </a:solidFill>
                <a:latin typeface="+mj-lt"/>
                <a:ea typeface="+mj-ea"/>
                <a:cs typeface="+mj-cs"/>
              </a:rPr>
              <a:t>Bayern 2021-2027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08" y="4516413"/>
            <a:ext cx="511176" cy="43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9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Wo gibt‘s weitere Infos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54969" y="1419622"/>
            <a:ext cx="7632700" cy="3312368"/>
          </a:xfrm>
        </p:spPr>
        <p:txBody>
          <a:bodyPr/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de-DE" sz="2000" dirty="0" smtClean="0">
                <a:hlinkClick r:id="rId3" tooltip="Webseite des ESF+ in Bayern"/>
              </a:rPr>
              <a:t>www.esf.bayern.de</a:t>
            </a:r>
            <a:r>
              <a:rPr lang="de-DE" sz="2000" dirty="0" smtClean="0"/>
              <a:t> 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de-DE" sz="2000" dirty="0" smtClean="0"/>
              <a:t>Dort finden Sie u.a.</a:t>
            </a:r>
          </a:p>
          <a:p>
            <a:pPr marL="625475" lvl="1" indent="-3254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Erfolgsgeschichten</a:t>
            </a:r>
          </a:p>
          <a:p>
            <a:pPr marL="625475" lvl="1" indent="-3254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Interaktive Karte mit Zahlen</a:t>
            </a:r>
          </a:p>
          <a:p>
            <a:pPr marL="625475" lvl="1" indent="-3254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Fördernavigator</a:t>
            </a:r>
          </a:p>
          <a:p>
            <a:pPr marL="625475" lvl="1" indent="-3254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Beschwerdeformular</a:t>
            </a:r>
          </a:p>
          <a:p>
            <a:pPr marL="625475" lvl="1" indent="-3254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und viele weitere Informationen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de-DE" sz="2000" dirty="0" smtClean="0"/>
              <a:t>Kontaktieren Sie uns gerne unter </a:t>
            </a:r>
            <a:r>
              <a:rPr lang="de-DE" sz="2000" dirty="0" smtClean="0">
                <a:hlinkClick r:id="rId4" tooltip="ESF-Postfach"/>
              </a:rPr>
              <a:t>esf@stmas.bayern.de</a:t>
            </a:r>
            <a:r>
              <a:rPr lang="de-DE" sz="2000" dirty="0" smtClean="0"/>
              <a:t> </a:t>
            </a:r>
          </a:p>
          <a:p>
            <a:pPr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de-DE" sz="2000" dirty="0"/>
          </a:p>
          <a:p>
            <a:pPr marL="0" indent="0">
              <a:lnSpc>
                <a:spcPct val="120000"/>
              </a:lnSpc>
            </a:pPr>
            <a:endParaRPr lang="de-DE" sz="1600" dirty="0"/>
          </a:p>
          <a:p>
            <a:pPr marL="0" indent="0"/>
            <a:endParaRPr lang="de-DE" u="sng" dirty="0"/>
          </a:p>
        </p:txBody>
      </p:sp>
      <p:sp>
        <p:nvSpPr>
          <p:cNvPr id="4" name="Textfeld 3"/>
          <p:cNvSpPr txBox="1"/>
          <p:nvPr/>
        </p:nvSpPr>
        <p:spPr>
          <a:xfrm>
            <a:off x="827584" y="294810"/>
            <a:ext cx="59932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i="1" dirty="0" smtClean="0">
                <a:solidFill>
                  <a:srgbClr val="0A4E78"/>
                </a:solidFill>
                <a:latin typeface="+mj-lt"/>
                <a:ea typeface="+mj-ea"/>
                <a:cs typeface="+mj-cs"/>
              </a:rPr>
              <a:t>ESF+ Programm </a:t>
            </a:r>
            <a:r>
              <a:rPr lang="de-DE" sz="1100" b="1" i="1" dirty="0">
                <a:solidFill>
                  <a:srgbClr val="0A4E78"/>
                </a:solidFill>
                <a:latin typeface="+mj-lt"/>
                <a:ea typeface="+mj-ea"/>
                <a:cs typeface="+mj-cs"/>
              </a:rPr>
              <a:t>Bayern 2021-2027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408" y="4516413"/>
            <a:ext cx="511176" cy="43115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8624" y="1146028"/>
            <a:ext cx="3276430" cy="302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8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MAS_Präsentation 2018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enutzerdefiniertes Design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enutzerdefiniertes Design">
  <a:themeElements>
    <a:clrScheme name="2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enutzerdefiniertes Design">
  <a:themeElements>
    <a:clrScheme name="3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3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StMAS_Präsentation 2013</Template>
  <TotalTime>0</TotalTime>
  <Words>385</Words>
  <Application>Microsoft Office PowerPoint</Application>
  <PresentationFormat>Bildschirmpräsentation (16:9)</PresentationFormat>
  <Paragraphs>51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Arial</vt:lpstr>
      <vt:lpstr>Calibri</vt:lpstr>
      <vt:lpstr>Wingdings</vt:lpstr>
      <vt:lpstr>StMAS_Präsentation 2018</vt:lpstr>
      <vt:lpstr>1_Benutzerdefiniertes Design</vt:lpstr>
      <vt:lpstr>2_Benutzerdefiniertes Design</vt:lpstr>
      <vt:lpstr>3_Benutzerdefiniertes Design</vt:lpstr>
      <vt:lpstr>Europäischer Sozialfonds Plus   </vt:lpstr>
      <vt:lpstr>ESF+ Zukunftschancen</vt:lpstr>
      <vt:lpstr>ESF+ Zukunftschancen</vt:lpstr>
      <vt:lpstr>ESF+ Zukunftschancen</vt:lpstr>
      <vt:lpstr>ESF+ Zukunftschancen</vt:lpstr>
      <vt:lpstr>Der Europäische Sozialfonds Plus in Bayern </vt:lpstr>
      <vt:lpstr>Wo gibt‘s weitere Infos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Text</dc:title>
  <dc:creator>Leonie Hoffmann</dc:creator>
  <cp:lastModifiedBy>Traykova, Dessislava (StMAS)</cp:lastModifiedBy>
  <cp:revision>227</cp:revision>
  <cp:lastPrinted>2022-07-22T07:02:09Z</cp:lastPrinted>
  <dcterms:created xsi:type="dcterms:W3CDTF">2018-03-26T06:41:59Z</dcterms:created>
  <dcterms:modified xsi:type="dcterms:W3CDTF">2023-07-17T09:30:46Z</dcterms:modified>
</cp:coreProperties>
</file>